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wav" ContentType="audio/x-wav"/>
  <Default Extension="png" ContentType="image/png"/>
  <Default Extension="wmf" ContentType="image/x-wmf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8" r:id="rId3"/>
    <p:sldId id="256" r:id="rId4"/>
    <p:sldId id="257" r:id="rId5"/>
    <p:sldId id="258" r:id="rId6"/>
    <p:sldId id="260" r:id="rId7"/>
    <p:sldId id="261" r:id="rId8"/>
    <p:sldId id="262" r:id="rId9"/>
    <p:sldId id="284" r:id="rId10"/>
    <p:sldId id="285" r:id="rId11"/>
    <p:sldId id="263" r:id="rId12"/>
    <p:sldId id="264" r:id="rId13"/>
    <p:sldId id="265" r:id="rId14"/>
    <p:sldId id="266" r:id="rId15"/>
    <p:sldId id="267" r:id="rId16"/>
    <p:sldId id="269" r:id="rId17"/>
    <p:sldId id="270" r:id="rId18"/>
    <p:sldId id="27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5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6" Type="http://schemas.openxmlformats.org/officeDocument/2006/relationships/image" Target="../media/image13.wmf"/><Relationship Id="rId5" Type="http://schemas.openxmlformats.org/officeDocument/2006/relationships/image" Target="../media/image12.wmf"/><Relationship Id="rId4" Type="http://schemas.openxmlformats.org/officeDocument/2006/relationships/image" Target="../media/image11.wmf"/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drawings/_rels/vmlDrawing10.vml.rels><?xml version="1.0" encoding="UTF-8" standalone="yes"?>
<Relationships xmlns="http://schemas.openxmlformats.org/package/2006/relationships"><Relationship Id="rId9" Type="http://schemas.openxmlformats.org/officeDocument/2006/relationships/image" Target="../media/image46.wmf"/><Relationship Id="rId8" Type="http://schemas.openxmlformats.org/officeDocument/2006/relationships/image" Target="../media/image45.wmf"/><Relationship Id="rId7" Type="http://schemas.openxmlformats.org/officeDocument/2006/relationships/image" Target="../media/image44.wmf"/><Relationship Id="rId6" Type="http://schemas.openxmlformats.org/officeDocument/2006/relationships/image" Target="../media/image43.wmf"/><Relationship Id="rId5" Type="http://schemas.openxmlformats.org/officeDocument/2006/relationships/image" Target="../media/image42.wmf"/><Relationship Id="rId4" Type="http://schemas.openxmlformats.org/officeDocument/2006/relationships/image" Target="../media/image41.wmf"/><Relationship Id="rId3" Type="http://schemas.openxmlformats.org/officeDocument/2006/relationships/image" Target="../media/image40.wmf"/><Relationship Id="rId2" Type="http://schemas.openxmlformats.org/officeDocument/2006/relationships/image" Target="../media/image39.wmf"/><Relationship Id="rId1" Type="http://schemas.openxmlformats.org/officeDocument/2006/relationships/image" Target="../media/image38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image" Target="../media/image49.wmf"/><Relationship Id="rId1" Type="http://schemas.openxmlformats.org/officeDocument/2006/relationships/image" Target="../media/image48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image" Target="../media/image17.wmf"/></Relationships>
</file>

<file path=ppt/drawings/_rels/vmlDrawing4.vml.rels><?xml version="1.0" encoding="UTF-8" standalone="yes"?>
<Relationships xmlns="http://schemas.openxmlformats.org/package/2006/relationships"><Relationship Id="rId4" Type="http://schemas.openxmlformats.org/officeDocument/2006/relationships/image" Target="../media/image20.wmf"/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image" Target="../media/image14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wmf"/><Relationship Id="rId1" Type="http://schemas.openxmlformats.org/officeDocument/2006/relationships/image" Target="../media/image22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8.vml.rels><?xml version="1.0" encoding="UTF-8" standalone="yes"?>
<Relationships xmlns="http://schemas.openxmlformats.org/package/2006/relationships"><Relationship Id="rId5" Type="http://schemas.openxmlformats.org/officeDocument/2006/relationships/image" Target="../media/image32.wmf"/><Relationship Id="rId4" Type="http://schemas.openxmlformats.org/officeDocument/2006/relationships/image" Target="../media/image28.wmf"/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image" Target="../media/image29.wmf"/></Relationships>
</file>

<file path=ppt/drawings/_rels/vmlDrawing9.vml.rels><?xml version="1.0" encoding="UTF-8" standalone="yes"?>
<Relationships xmlns="http://schemas.openxmlformats.org/package/2006/relationships"><Relationship Id="rId5" Type="http://schemas.openxmlformats.org/officeDocument/2006/relationships/image" Target="../media/image37.wmf"/><Relationship Id="rId4" Type="http://schemas.openxmlformats.org/officeDocument/2006/relationships/image" Target="../media/image36.wmf"/><Relationship Id="rId3" Type="http://schemas.openxmlformats.org/officeDocument/2006/relationships/image" Target="../media/image35.wmf"/><Relationship Id="rId2" Type="http://schemas.openxmlformats.org/officeDocument/2006/relationships/image" Target="../media/image34.wmf"/><Relationship Id="rId1" Type="http://schemas.openxmlformats.org/officeDocument/2006/relationships/image" Target="../media/image33.wmf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46BA6604-5442-4DDB-A6DE-D1087F62D6E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5ECAEE8C-0E82-429F-BC9B-08C544243145}" type="slidenum">
              <a:rPr lang="en-US" smtClean="0"/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A6604-5442-4DDB-A6DE-D1087F62D6E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AEE8C-0E82-429F-BC9B-08C54424314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A6604-5442-4DDB-A6DE-D1087F62D6E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AEE8C-0E82-429F-BC9B-08C544243145}" type="slidenum">
              <a:rPr lang="en-US" smtClean="0"/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A6604-5442-4DDB-A6DE-D1087F62D6E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AEE8C-0E82-429F-BC9B-08C544243145}" type="slidenum">
              <a:rPr lang="en-US" smtClean="0"/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  <a:endParaRPr lang="en-US" sz="8000" dirty="0">
              <a:solidFill>
                <a:schemeClr val="tx1"/>
              </a:solidFill>
              <a:effectLst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  <a:endParaRPr lang="en-US" sz="8000" dirty="0">
              <a:solidFill>
                <a:schemeClr val="tx1"/>
              </a:solidFill>
              <a:effectLst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A6604-5442-4DDB-A6DE-D1087F62D6E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AEE8C-0E82-429F-BC9B-08C54424314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A6604-5442-4DDB-A6DE-D1087F62D6E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AEE8C-0E82-429F-BC9B-08C544243145}" type="slidenum">
              <a:rPr lang="en-US" smtClean="0"/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  <a:endParaRPr lang="en-US" sz="8000" dirty="0">
              <a:solidFill>
                <a:schemeClr val="tx1"/>
              </a:solidFill>
              <a:effectLst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  <a:endParaRPr lang="en-US" sz="8000" dirty="0">
              <a:solidFill>
                <a:schemeClr val="tx1"/>
              </a:solidFill>
              <a:effectLst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A6604-5442-4DDB-A6DE-D1087F62D6E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AEE8C-0E82-429F-BC9B-08C544243145}" type="slidenum">
              <a:rPr lang="en-US" smtClean="0"/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A6604-5442-4DDB-A6DE-D1087F62D6E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AEE8C-0E82-429F-BC9B-08C544243145}" type="slidenum">
              <a:rPr lang="en-US" smtClean="0"/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A6604-5442-4DDB-A6DE-D1087F62D6E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AEE8C-0E82-429F-BC9B-08C544243145}" type="slidenum">
              <a:rPr lang="en-US" smtClean="0"/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A6604-5442-4DDB-A6DE-D1087F62D6E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AEE8C-0E82-429F-BC9B-08C54424314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A6604-5442-4DDB-A6DE-D1087F62D6E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AEE8C-0E82-429F-BC9B-08C544243145}" type="slidenum">
              <a:rPr lang="en-US" smtClean="0"/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A6604-5442-4DDB-A6DE-D1087F62D6E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AEE8C-0E82-429F-BC9B-08C54424314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0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0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A6604-5442-4DDB-A6DE-D1087F62D6EF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AEE8C-0E82-429F-BC9B-08C544243145}" type="slidenum">
              <a:rPr lang="en-US" smtClean="0"/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A6604-5442-4DDB-A6DE-D1087F62D6EF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AEE8C-0E82-429F-BC9B-08C544243145}" type="slidenum">
              <a:rPr lang="en-US" smtClean="0"/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A6604-5442-4DDB-A6DE-D1087F62D6EF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AEE8C-0E82-429F-BC9B-08C54424314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A6604-5442-4DDB-A6DE-D1087F62D6E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AEE8C-0E82-429F-BC9B-08C544243145}" type="slidenum">
              <a:rPr lang="en-US" smtClean="0"/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A6604-5442-4DDB-A6DE-D1087F62D6E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AEE8C-0E82-429F-BC9B-08C54424314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0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9" Type="http://schemas.openxmlformats.org/officeDocument/2006/relationships/image" Target="../media/image4.png"/><Relationship Id="rId18" Type="http://schemas.openxmlformats.org/officeDocument/2006/relationships/image" Target="../media/image3.png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6BA6604-5442-4DDB-A6DE-D1087F62D6E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ECAEE8C-0E82-429F-BC9B-08C544243145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7.vml"/><Relationship Id="rId4" Type="http://schemas.openxmlformats.org/officeDocument/2006/relationships/slideLayout" Target="../slideLayouts/slideLayout7.xml"/><Relationship Id="rId3" Type="http://schemas.openxmlformats.org/officeDocument/2006/relationships/oleObject" Target="../embeddings/oleObject23.bin"/><Relationship Id="rId2" Type="http://schemas.openxmlformats.org/officeDocument/2006/relationships/image" Target="../media/image28.wmf"/><Relationship Id="rId1" Type="http://schemas.openxmlformats.org/officeDocument/2006/relationships/oleObject" Target="../embeddings/oleObject22.bin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28.bin"/><Relationship Id="rId8" Type="http://schemas.openxmlformats.org/officeDocument/2006/relationships/image" Target="../media/image28.wmf"/><Relationship Id="rId7" Type="http://schemas.openxmlformats.org/officeDocument/2006/relationships/oleObject" Target="../embeddings/oleObject27.bin"/><Relationship Id="rId6" Type="http://schemas.openxmlformats.org/officeDocument/2006/relationships/image" Target="../media/image31.wmf"/><Relationship Id="rId5" Type="http://schemas.openxmlformats.org/officeDocument/2006/relationships/oleObject" Target="../embeddings/oleObject26.bin"/><Relationship Id="rId4" Type="http://schemas.openxmlformats.org/officeDocument/2006/relationships/image" Target="../media/image30.wmf"/><Relationship Id="rId3" Type="http://schemas.openxmlformats.org/officeDocument/2006/relationships/oleObject" Target="../embeddings/oleObject25.bin"/><Relationship Id="rId2" Type="http://schemas.openxmlformats.org/officeDocument/2006/relationships/image" Target="../media/image29.wmf"/><Relationship Id="rId13" Type="http://schemas.openxmlformats.org/officeDocument/2006/relationships/vmlDrawing" Target="../drawings/vmlDrawing8.vml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32.wmf"/><Relationship Id="rId10" Type="http://schemas.openxmlformats.org/officeDocument/2006/relationships/oleObject" Target="../embeddings/oleObject29.bin"/><Relationship Id="rId1" Type="http://schemas.openxmlformats.org/officeDocument/2006/relationships/oleObject" Target="../embeddings/oleObject24.bin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34.bin"/><Relationship Id="rId8" Type="http://schemas.openxmlformats.org/officeDocument/2006/relationships/image" Target="../media/image36.wmf"/><Relationship Id="rId7" Type="http://schemas.openxmlformats.org/officeDocument/2006/relationships/oleObject" Target="../embeddings/oleObject33.bin"/><Relationship Id="rId6" Type="http://schemas.openxmlformats.org/officeDocument/2006/relationships/image" Target="../media/image35.wmf"/><Relationship Id="rId5" Type="http://schemas.openxmlformats.org/officeDocument/2006/relationships/oleObject" Target="../embeddings/oleObject32.bin"/><Relationship Id="rId4" Type="http://schemas.openxmlformats.org/officeDocument/2006/relationships/image" Target="../media/image34.wmf"/><Relationship Id="rId3" Type="http://schemas.openxmlformats.org/officeDocument/2006/relationships/oleObject" Target="../embeddings/oleObject31.bin"/><Relationship Id="rId2" Type="http://schemas.openxmlformats.org/officeDocument/2006/relationships/image" Target="../media/image33.wmf"/><Relationship Id="rId12" Type="http://schemas.openxmlformats.org/officeDocument/2006/relationships/vmlDrawing" Target="../drawings/vmlDrawing9.vml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37.wmf"/><Relationship Id="rId1" Type="http://schemas.openxmlformats.org/officeDocument/2006/relationships/oleObject" Target="../embeddings/oleObject30.bin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39.bin"/><Relationship Id="rId8" Type="http://schemas.openxmlformats.org/officeDocument/2006/relationships/image" Target="../media/image41.wmf"/><Relationship Id="rId7" Type="http://schemas.openxmlformats.org/officeDocument/2006/relationships/oleObject" Target="../embeddings/oleObject38.bin"/><Relationship Id="rId6" Type="http://schemas.openxmlformats.org/officeDocument/2006/relationships/image" Target="../media/image40.wmf"/><Relationship Id="rId5" Type="http://schemas.openxmlformats.org/officeDocument/2006/relationships/oleObject" Target="../embeddings/oleObject37.bin"/><Relationship Id="rId4" Type="http://schemas.openxmlformats.org/officeDocument/2006/relationships/image" Target="../media/image39.wmf"/><Relationship Id="rId3" Type="http://schemas.openxmlformats.org/officeDocument/2006/relationships/oleObject" Target="../embeddings/oleObject36.bin"/><Relationship Id="rId20" Type="http://schemas.openxmlformats.org/officeDocument/2006/relationships/vmlDrawing" Target="../drawings/vmlDrawing10.vml"/><Relationship Id="rId2" Type="http://schemas.openxmlformats.org/officeDocument/2006/relationships/image" Target="../media/image38.wmf"/><Relationship Id="rId19" Type="http://schemas.openxmlformats.org/officeDocument/2006/relationships/slideLayout" Target="../slideLayouts/slideLayout7.xml"/><Relationship Id="rId18" Type="http://schemas.openxmlformats.org/officeDocument/2006/relationships/image" Target="../media/image46.wmf"/><Relationship Id="rId17" Type="http://schemas.openxmlformats.org/officeDocument/2006/relationships/oleObject" Target="../embeddings/oleObject43.bin"/><Relationship Id="rId16" Type="http://schemas.openxmlformats.org/officeDocument/2006/relationships/image" Target="../media/image45.wmf"/><Relationship Id="rId15" Type="http://schemas.openxmlformats.org/officeDocument/2006/relationships/oleObject" Target="../embeddings/oleObject42.bin"/><Relationship Id="rId14" Type="http://schemas.openxmlformats.org/officeDocument/2006/relationships/image" Target="../media/image44.wmf"/><Relationship Id="rId13" Type="http://schemas.openxmlformats.org/officeDocument/2006/relationships/oleObject" Target="../embeddings/oleObject41.bin"/><Relationship Id="rId12" Type="http://schemas.openxmlformats.org/officeDocument/2006/relationships/image" Target="../media/image43.wmf"/><Relationship Id="rId11" Type="http://schemas.openxmlformats.org/officeDocument/2006/relationships/oleObject" Target="../embeddings/oleObject40.bin"/><Relationship Id="rId10" Type="http://schemas.openxmlformats.org/officeDocument/2006/relationships/image" Target="../media/image42.wmf"/><Relationship Id="rId1" Type="http://schemas.openxmlformats.org/officeDocument/2006/relationships/oleObject" Target="../embeddings/oleObject35.bin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11.v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7.wmf"/><Relationship Id="rId1" Type="http://schemas.openxmlformats.org/officeDocument/2006/relationships/oleObject" Target="../embeddings/oleObject44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12.v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50.wmf"/><Relationship Id="rId5" Type="http://schemas.openxmlformats.org/officeDocument/2006/relationships/oleObject" Target="../embeddings/oleObject47.bin"/><Relationship Id="rId4" Type="http://schemas.openxmlformats.org/officeDocument/2006/relationships/image" Target="../media/image49.wmf"/><Relationship Id="rId3" Type="http://schemas.openxmlformats.org/officeDocument/2006/relationships/oleObject" Target="../embeddings/oleObject46.bin"/><Relationship Id="rId2" Type="http://schemas.openxmlformats.org/officeDocument/2006/relationships/image" Target="../media/image48.wmf"/><Relationship Id="rId1" Type="http://schemas.openxmlformats.org/officeDocument/2006/relationships/oleObject" Target="../embeddings/oleObject45.bin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audio" Target="../media/audio1.wav"/><Relationship Id="rId3" Type="http://schemas.openxmlformats.org/officeDocument/2006/relationships/image" Target="../media/image53.GIF"/><Relationship Id="rId2" Type="http://schemas.openxmlformats.org/officeDocument/2006/relationships/image" Target="../media/image52.GIF"/><Relationship Id="rId1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5.bin"/><Relationship Id="rId8" Type="http://schemas.openxmlformats.org/officeDocument/2006/relationships/image" Target="../media/image11.wmf"/><Relationship Id="rId7" Type="http://schemas.openxmlformats.org/officeDocument/2006/relationships/oleObject" Target="../embeddings/oleObject4.bin"/><Relationship Id="rId6" Type="http://schemas.openxmlformats.org/officeDocument/2006/relationships/image" Target="../media/image10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9.wmf"/><Relationship Id="rId3" Type="http://schemas.openxmlformats.org/officeDocument/2006/relationships/oleObject" Target="../embeddings/oleObject2.bin"/><Relationship Id="rId2" Type="http://schemas.openxmlformats.org/officeDocument/2006/relationships/image" Target="../media/image8.wmf"/><Relationship Id="rId14" Type="http://schemas.openxmlformats.org/officeDocument/2006/relationships/vmlDrawing" Target="../drawings/vmlDrawing1.vml"/><Relationship Id="rId13" Type="http://schemas.openxmlformats.org/officeDocument/2006/relationships/slideLayout" Target="../slideLayouts/slideLayout7.xml"/><Relationship Id="rId12" Type="http://schemas.openxmlformats.org/officeDocument/2006/relationships/image" Target="../media/image13.wmf"/><Relationship Id="rId11" Type="http://schemas.openxmlformats.org/officeDocument/2006/relationships/oleObject" Target="../embeddings/oleObject6.bin"/><Relationship Id="rId10" Type="http://schemas.openxmlformats.org/officeDocument/2006/relationships/image" Target="../media/image12.wmf"/><Relationship Id="rId1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2.v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6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15.wmf"/><Relationship Id="rId3" Type="http://schemas.openxmlformats.org/officeDocument/2006/relationships/oleObject" Target="../embeddings/oleObject8.bin"/><Relationship Id="rId2" Type="http://schemas.openxmlformats.org/officeDocument/2006/relationships/image" Target="../media/image14.wmf"/><Relationship Id="rId1" Type="http://schemas.openxmlformats.org/officeDocument/2006/relationships/oleObject" Target="../embeddings/oleObject7.bin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vmlDrawing" Target="../drawings/vmlDrawing3.v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wmf"/><Relationship Id="rId3" Type="http://schemas.openxmlformats.org/officeDocument/2006/relationships/oleObject" Target="../embeddings/oleObject11.bin"/><Relationship Id="rId2" Type="http://schemas.openxmlformats.org/officeDocument/2006/relationships/image" Target="../media/image17.wmf"/><Relationship Id="rId1" Type="http://schemas.openxmlformats.org/officeDocument/2006/relationships/oleObject" Target="../embeddings/oleObject10.bin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20.wmf"/><Relationship Id="rId7" Type="http://schemas.openxmlformats.org/officeDocument/2006/relationships/oleObject" Target="../embeddings/oleObject15.bin"/><Relationship Id="rId6" Type="http://schemas.openxmlformats.org/officeDocument/2006/relationships/image" Target="../media/image18.w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17.wmf"/><Relationship Id="rId3" Type="http://schemas.openxmlformats.org/officeDocument/2006/relationships/oleObject" Target="../embeddings/oleObject13.bin"/><Relationship Id="rId2" Type="http://schemas.openxmlformats.org/officeDocument/2006/relationships/image" Target="../media/image14.wmf"/><Relationship Id="rId10" Type="http://schemas.openxmlformats.org/officeDocument/2006/relationships/vmlDrawing" Target="../drawings/vmlDrawing4.vml"/><Relationship Id="rId1" Type="http://schemas.openxmlformats.org/officeDocument/2006/relationships/oleObject" Target="../embeddings/oleObject12.bin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vmlDrawing" Target="../drawings/vmlDrawing5.vml"/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24.wmf"/><Relationship Id="rId6" Type="http://schemas.openxmlformats.org/officeDocument/2006/relationships/oleObject" Target="../embeddings/oleObject18.bin"/><Relationship Id="rId5" Type="http://schemas.openxmlformats.org/officeDocument/2006/relationships/image" Target="../media/image23.wmf"/><Relationship Id="rId4" Type="http://schemas.openxmlformats.org/officeDocument/2006/relationships/oleObject" Target="../embeddings/oleObject17.bin"/><Relationship Id="rId3" Type="http://schemas.openxmlformats.org/officeDocument/2006/relationships/image" Target="../media/image22.wmf"/><Relationship Id="rId2" Type="http://schemas.openxmlformats.org/officeDocument/2006/relationships/oleObject" Target="../embeddings/oleObject16.bin"/><Relationship Id="rId1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6.v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7.wmf"/><Relationship Id="rId5" Type="http://schemas.openxmlformats.org/officeDocument/2006/relationships/oleObject" Target="../embeddings/oleObject21.bin"/><Relationship Id="rId4" Type="http://schemas.openxmlformats.org/officeDocument/2006/relationships/image" Target="../media/image26.wmf"/><Relationship Id="rId3" Type="http://schemas.openxmlformats.org/officeDocument/2006/relationships/oleObject" Target="../embeddings/oleObject20.bin"/><Relationship Id="rId2" Type="http://schemas.openxmlformats.org/officeDocument/2006/relationships/image" Target="../media/image25.wmf"/><Relationship Id="rId1" Type="http://schemas.openxmlformats.org/officeDocument/2006/relationships/oleObject" Target="../embeddings/oleObject19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7080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9714" y="901373"/>
            <a:ext cx="6322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>
                <a:latin typeface="Times New Roman" panose="02020603050405020304" pitchFamily="18" charset="0"/>
                <a:cs typeface="Times New Roman" panose="02020603050405020304" pitchFamily="18" charset="0"/>
              </a:rPr>
              <a:t>Dạng 2: Nhẩm nghiệm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79714" y="1493763"/>
            <a:ext cx="56019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Bài tập 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(Phiếu học tập)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3780678" y="3598392"/>
          <a:ext cx="490151" cy="4901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8" name="Equation" r:id="rId1" imgW="254000" imgH="254000" progId="Equation.DSMT4">
                  <p:embed/>
                </p:oleObj>
              </mc:Choice>
              <mc:Fallback>
                <p:oleObj name="Equation" r:id="rId1" imgW="254000" imgH="2540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80678" y="3598392"/>
                        <a:ext cx="490151" cy="49015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1771360" y="3555866"/>
          <a:ext cx="575204" cy="5752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9" name="Equation" r:id="rId3" imgW="254000" imgH="254000" progId="Equation.DSMT4">
                  <p:embed/>
                </p:oleObj>
              </mc:Choice>
              <mc:Fallback>
                <p:oleObj name="Equation" r:id="rId3" imgW="254000" imgH="2540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1360" y="3555866"/>
                        <a:ext cx="575204" cy="57520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385101" y="2068967"/>
            <a:ext cx="6199133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pt-BR" alt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Nhẩm nghiệm của các phương trình:</a:t>
            </a:r>
            <a:endParaRPr kumimoji="0" lang="en-US" alt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pt-BR" alt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a) 2x</a:t>
            </a:r>
            <a:r>
              <a:rPr kumimoji="0" lang="pt-BR" altLang="en-US" sz="3200" b="0" i="0" u="none" strike="noStrike" cap="none" normalizeH="0" baseline="3000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pt-BR" alt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5x + 3 = 0</a:t>
            </a:r>
            <a:endParaRPr kumimoji="0" lang="en-US" alt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pt-BR" alt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b) 3x</a:t>
            </a:r>
            <a:r>
              <a:rPr kumimoji="0" lang="pt-BR" altLang="en-US" sz="3200" b="0" i="0" u="none" strike="noStrike" cap="none" normalizeH="0" baseline="3000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pt-BR" alt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+ 8x + 5 = 0</a:t>
            </a:r>
            <a:endParaRPr kumimoji="0" lang="en-US" alt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pt-BR" alt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c) </a:t>
            </a:r>
            <a:endParaRPr kumimoji="0" lang="pt-BR" alt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2261655" y="3555866"/>
            <a:ext cx="161935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pt-BR" alt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kumimoji="0" lang="pt-BR" altLang="en-US" sz="3200" b="0" i="0" u="none" strike="noStrike" cap="none" normalizeH="0" baseline="3000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pt-BR" alt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(1 - </a:t>
            </a:r>
            <a:endParaRPr kumimoji="0" lang="pt-BR" alt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1385101" y="3555866"/>
            <a:ext cx="823655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pt-BR" alt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)x – 1 = 0</a:t>
            </a:r>
            <a:endParaRPr kumimoji="0" lang="en-US" alt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pt-BR" alt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d) (m – 1)x</a:t>
            </a:r>
            <a:r>
              <a:rPr kumimoji="0" lang="pt-BR" altLang="en-US" sz="3200" b="0" i="0" u="none" strike="noStrike" cap="none" normalizeH="0" baseline="3000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pt-BR" alt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(2m + 3)x + m + 4 = 0 (với m ≠ 1)</a:t>
            </a:r>
            <a:endParaRPr kumimoji="0" lang="en-US" alt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2960" y="953589"/>
            <a:ext cx="96795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Giải: Ứng </a:t>
            </a:r>
            <a:r>
              <a:rPr lang="nb-NO" sz="3200">
                <a:latin typeface="Times New Roman" panose="02020603050405020304" pitchFamily="18" charset="0"/>
                <a:cs typeface="Times New Roman" panose="02020603050405020304" pitchFamily="18" charset="0"/>
              </a:rPr>
              <a:t>dụng Viet để nhẩm nghiệm.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822960" y="1693651"/>
            <a:ext cx="253787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nb-NO" alt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a) x</a:t>
            </a:r>
            <a:r>
              <a:rPr kumimoji="0" lang="nb-NO" altLang="en-US" sz="3200" b="0" i="0" u="none" strike="noStrike" cap="none" normalizeH="0" baseline="-3000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</a:t>
            </a:r>
            <a:r>
              <a:rPr kumimoji="0" lang="nb-NO" alt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 1, x</a:t>
            </a:r>
            <a:r>
              <a:rPr kumimoji="0" lang="nb-NO" altLang="en-US" sz="3200" b="0" i="0" u="none" strike="noStrike" cap="none" normalizeH="0" baseline="-3000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nb-NO" alt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= </a:t>
            </a:r>
            <a:endParaRPr kumimoji="0" lang="nb-NO" alt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3360834" y="1480428"/>
          <a:ext cx="365760" cy="10112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8" name="Equation" r:id="rId1" imgW="165100" imgH="443865" progId="Equation.DSMT4">
                  <p:embed/>
                </p:oleObj>
              </mc:Choice>
              <mc:Fallback>
                <p:oleObj name="Equation" r:id="rId1" imgW="165100" imgH="443865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0834" y="1480428"/>
                        <a:ext cx="365760" cy="101121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840480" y="1678637"/>
            <a:ext cx="496321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nb-NO" alt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(vì a + b + c = 2 – 5 + 3 = 0)</a:t>
            </a:r>
            <a:endParaRPr kumimoji="0" lang="nb-NO" alt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786655" y="2690328"/>
            <a:ext cx="27302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nb-NO" alt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b) x</a:t>
            </a:r>
            <a:r>
              <a:rPr kumimoji="0" lang="nb-NO" altLang="en-US" sz="3200" b="0" i="0" u="none" strike="noStrike" cap="none" normalizeH="0" baseline="-3000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kumimoji="0" lang="nb-NO" alt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= -1, x</a:t>
            </a:r>
            <a:r>
              <a:rPr kumimoji="0" lang="nb-NO" altLang="en-US" sz="3200" b="0" i="0" u="none" strike="noStrike" cap="none" normalizeH="0" baseline="-3000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nb-NO" alt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= </a:t>
            </a:r>
            <a:endParaRPr kumimoji="0" lang="nb-NO" alt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3452274" y="2507605"/>
          <a:ext cx="548640" cy="975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9" name="Equation" r:id="rId3" imgW="254000" imgH="457200" progId="Equation.DSMT4">
                  <p:embed/>
                </p:oleObj>
              </mc:Choice>
              <mc:Fallback>
                <p:oleObj name="Equation" r:id="rId3" imgW="254000" imgH="4572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52274" y="2507605"/>
                        <a:ext cx="548640" cy="97536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4137930" y="2645704"/>
            <a:ext cx="487986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nb-NO" alt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nb-NO" alt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(vì a – b + c = 3 – 8 + 5 = 0)</a:t>
            </a:r>
            <a:endParaRPr kumimoji="0" lang="nb-NO" alt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3416597" y="3538540"/>
          <a:ext cx="604838" cy="1084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0" name="Equation" r:id="rId5" imgW="279400" imgH="495300" progId="Equation.DSMT4">
                  <p:embed/>
                </p:oleObj>
              </mc:Choice>
              <mc:Fallback>
                <p:oleObj name="Equation" r:id="rId5" imgW="279400" imgH="49530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6597" y="3538540"/>
                        <a:ext cx="604838" cy="10845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6558366" y="3624545"/>
          <a:ext cx="608118" cy="6081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1" name="Equation" r:id="rId7" imgW="254000" imgH="254000" progId="Equation.DSMT4">
                  <p:embed/>
                </p:oleObj>
              </mc:Choice>
              <mc:Fallback>
                <p:oleObj name="Equation" r:id="rId7" imgW="254000" imgH="25400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8366" y="3624545"/>
                        <a:ext cx="608118" cy="60811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8155098" y="3662758"/>
          <a:ext cx="563744" cy="5637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2" name="Equation" r:id="rId9" imgW="254000" imgH="254000" progId="Equation.DSMT4">
                  <p:embed/>
                </p:oleObj>
              </mc:Choice>
              <mc:Fallback>
                <p:oleObj name="Equation" r:id="rId9" imgW="254000" imgH="2540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55098" y="3662758"/>
                        <a:ext cx="563744" cy="56374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786655" y="3706319"/>
            <a:ext cx="270779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nb-NO" alt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c) x</a:t>
            </a:r>
            <a:r>
              <a:rPr kumimoji="0" lang="nb-NO" altLang="en-US" sz="3200" b="0" i="0" u="none" strike="noStrike" cap="none" normalizeH="0" baseline="-3000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kumimoji="0" lang="nb-NO" alt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= -1, x</a:t>
            </a:r>
            <a:r>
              <a:rPr kumimoji="0" lang="nb-NO" altLang="en-US" sz="3200" b="0" i="0" u="none" strike="noStrike" cap="none" normalizeH="0" baseline="-3000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nb-NO" alt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= </a:t>
            </a:r>
            <a:endParaRPr kumimoji="0" lang="nb-NO" alt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4000914" y="3687048"/>
            <a:ext cx="26981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nb-NO" alt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(vì a – b + c = </a:t>
            </a:r>
            <a:endParaRPr kumimoji="0" lang="nb-NO" alt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7154166" y="3647333"/>
            <a:ext cx="110959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pt-BR" alt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pt-BR" alt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+ 1 - </a:t>
            </a:r>
            <a:endParaRPr kumimoji="0" lang="pt-BR" alt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8718842" y="3647333"/>
            <a:ext cx="150874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pt-BR" alt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- 1 = 0)</a:t>
            </a:r>
            <a:endParaRPr kumimoji="0" lang="pt-BR" alt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Rectangle 40"/>
          <p:cNvSpPr>
            <a:spLocks noChangeArrowheads="1"/>
          </p:cNvSpPr>
          <p:nvPr/>
        </p:nvSpPr>
        <p:spPr bwMode="auto">
          <a:xfrm>
            <a:off x="806264" y="4891893"/>
            <a:ext cx="259398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pt-BR" alt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d) x</a:t>
            </a:r>
            <a:r>
              <a:rPr kumimoji="0" lang="pt-BR" altLang="en-US" sz="3200" b="0" i="0" u="none" strike="noStrike" cap="none" normalizeH="0" baseline="-3000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kumimoji="0" lang="pt-BR" alt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= 1, x</a:t>
            </a:r>
            <a:r>
              <a:rPr kumimoji="0" lang="pt-BR" altLang="en-US" sz="3200" b="0" i="0" u="none" strike="noStrike" cap="none" normalizeH="0" baseline="-3000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pt-BR" alt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= </a:t>
            </a:r>
            <a:endParaRPr kumimoji="0" lang="pt-BR" alt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/>
        </p:nvGraphicFramePr>
        <p:xfrm>
          <a:off x="3307810" y="4685580"/>
          <a:ext cx="1048612" cy="9736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3" name="Equation" r:id="rId10" imgW="469900" imgH="444500" progId="Equation.DSMT4">
                  <p:embed/>
                </p:oleObj>
              </mc:Choice>
              <mc:Fallback>
                <p:oleObj name="Equation" r:id="rId10" imgW="469900" imgH="444500" progId="Equation.DSMT4">
                  <p:embed/>
                  <p:pic>
                    <p:nvPicPr>
                      <p:cNvPr id="0" name="Object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07810" y="4685580"/>
                        <a:ext cx="1048612" cy="97367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41"/>
          <p:cNvSpPr>
            <a:spLocks noChangeArrowheads="1"/>
          </p:cNvSpPr>
          <p:nvPr/>
        </p:nvSpPr>
        <p:spPr bwMode="auto">
          <a:xfrm>
            <a:off x="4435636" y="4891893"/>
            <a:ext cx="732444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nb-NO" alt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nb-NO" alt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(vì a + b + c = m – 1 – 2m – 3 + m + 4 = 0)</a:t>
            </a:r>
            <a:endParaRPr kumimoji="0" lang="nb-NO" alt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12" grpId="0"/>
      <p:bldP spid="13" grpId="0"/>
      <p:bldP spid="14" grpId="0"/>
      <p:bldP spid="15" grpId="0"/>
      <p:bldP spid="16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7463" y="783771"/>
            <a:ext cx="91831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Dạng 3: Tìm 2 số khi biết tổng và tích của chúng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54480" y="2037822"/>
            <a:ext cx="7667897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200">
                <a:latin typeface="Times New Roman" panose="02020603050405020304" pitchFamily="18" charset="0"/>
                <a:ea typeface="Calibri" panose="020F0502020204030204" pitchFamily="34" charset="0"/>
              </a:rPr>
              <a:t>BT5 (PHT)</a:t>
            </a:r>
            <a:endParaRPr lang="en-US" sz="320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200">
                <a:latin typeface="Times New Roman" panose="02020603050405020304" pitchFamily="18" charset="0"/>
                <a:ea typeface="Calibri" panose="020F0502020204030204" pitchFamily="34" charset="0"/>
              </a:rPr>
              <a:t>Tìm 2 số u, v trong các trường hợp sau:</a:t>
            </a:r>
            <a:endParaRPr lang="en-US" sz="320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200">
                <a:latin typeface="Times New Roman" panose="02020603050405020304" pitchFamily="18" charset="0"/>
                <a:ea typeface="Calibri" panose="020F0502020204030204" pitchFamily="34" charset="0"/>
              </a:rPr>
              <a:t>a) u + v = 42, u.v = 441</a:t>
            </a:r>
            <a:endParaRPr lang="en-US" sz="320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200">
                <a:latin typeface="Times New Roman" panose="02020603050405020304" pitchFamily="18" charset="0"/>
                <a:ea typeface="Calibri" panose="020F0502020204030204" pitchFamily="34" charset="0"/>
              </a:rPr>
              <a:t>b) u + v = -42, u.v = -400</a:t>
            </a:r>
            <a:endParaRPr lang="en-US" sz="320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200">
                <a:latin typeface="Times New Roman" panose="02020603050405020304" pitchFamily="18" charset="0"/>
                <a:ea typeface="Calibri" panose="020F0502020204030204" pitchFamily="34" charset="0"/>
              </a:rPr>
              <a:t>c) u – v = 5, u.v = 24</a:t>
            </a:r>
            <a:endParaRPr lang="en-US" sz="320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2914689" y="2410687"/>
          <a:ext cx="394761" cy="6871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5" name="Equation" r:id="rId1" imgW="254000" imgH="443865" progId="Equation.DSMT4">
                  <p:embed/>
                </p:oleObj>
              </mc:Choice>
              <mc:Fallback>
                <p:oleObj name="Equation" r:id="rId1" imgW="254000" imgH="443865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4689" y="2410687"/>
                        <a:ext cx="394761" cy="68717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5429502" y="4481191"/>
          <a:ext cx="449402" cy="4830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6" name="Equation" r:id="rId3" imgW="292100" imgH="241300" progId="Equation.DSMT4">
                  <p:embed/>
                </p:oleObj>
              </mc:Choice>
              <mc:Fallback>
                <p:oleObj name="Equation" r:id="rId3" imgW="292100" imgH="2413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9502" y="4481191"/>
                        <a:ext cx="449402" cy="48301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9358816" y="4434659"/>
          <a:ext cx="723835" cy="517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7" name="Equation" r:id="rId5" imgW="330200" imgH="241300" progId="Equation.DSMT4">
                  <p:embed/>
                </p:oleObj>
              </mc:Choice>
              <mc:Fallback>
                <p:oleObj name="Equation" r:id="rId5" imgW="330200" imgH="2413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58816" y="4434659"/>
                        <a:ext cx="723835" cy="5170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2228889" y="4984251"/>
          <a:ext cx="1080561" cy="7053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8" name="Equation" r:id="rId7" imgW="685800" imgH="444500" progId="Equation.DSMT4">
                  <p:embed/>
                </p:oleObj>
              </mc:Choice>
              <mc:Fallback>
                <p:oleObj name="Equation" r:id="rId7" imgW="685800" imgH="4445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28889" y="4984251"/>
                        <a:ext cx="1080561" cy="70536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6164331" y="4998802"/>
          <a:ext cx="1007407" cy="66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9" name="Equation" r:id="rId9" imgW="673100" imgH="444500" progId="Equation.DSMT4">
                  <p:embed/>
                </p:oleObj>
              </mc:Choice>
              <mc:Fallback>
                <p:oleObj name="Equation" r:id="rId9" imgW="673100" imgH="4445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64331" y="4998802"/>
                        <a:ext cx="1007407" cy="6668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815564" y="990729"/>
            <a:ext cx="6939720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nb-NO" alt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a) u, v là 2 nghiệm của phương trình sau:</a:t>
            </a:r>
            <a:endParaRPr kumimoji="0" lang="en-US" alt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nb-NO" alt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kumimoji="0" lang="nb-NO" altLang="en-US" sz="3200" b="0" i="0" u="none" strike="noStrike" cap="none" normalizeH="0" baseline="3000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nb-NO" alt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42x + 441 = 0</a:t>
            </a:r>
            <a:endParaRPr kumimoji="0" lang="en-US" alt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Δ = (-42)</a:t>
            </a:r>
            <a:r>
              <a:rPr kumimoji="0" lang="en-US" altLang="en-US" sz="3200" b="0" i="0" u="none" strike="noStrike" cap="none" normalizeH="0" baseline="3000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alt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4.441 = 0 (hoặc Δ’ = 0)</a:t>
            </a:r>
            <a:endParaRPr kumimoji="0" lang="en-US" alt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⇒</a:t>
            </a:r>
            <a:r>
              <a:rPr kumimoji="0" lang="en-US" alt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</a:t>
            </a:r>
            <a:r>
              <a:rPr kumimoji="0" lang="en-US" altLang="en-US" sz="3200" b="0" i="0" u="none" strike="noStrike" cap="none" normalizeH="0" baseline="-3000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kumimoji="0" lang="en-US" alt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= x</a:t>
            </a:r>
            <a:r>
              <a:rPr kumimoji="0" lang="en-US" altLang="en-US" sz="3200" b="0" i="0" u="none" strike="noStrike" cap="none" normalizeH="0" baseline="-3000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alt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= </a:t>
            </a:r>
            <a:endParaRPr kumimoji="0" lang="en-US" alt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815564" y="2486289"/>
            <a:ext cx="6962162" cy="2831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nb-NO" alt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= 21</a:t>
            </a:r>
            <a:endParaRPr kumimoji="0" lang="en-US" alt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nb-NO" alt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Vậy u = 21; v = 21.</a:t>
            </a:r>
            <a:endParaRPr kumimoji="0" lang="en-US" alt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nb-NO" alt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b) u, v là 2 nghiệm của phương trình sau:</a:t>
            </a:r>
            <a:endParaRPr kumimoji="0" lang="en-US" alt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nb-NO" alt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kumimoji="0" lang="nb-NO" altLang="en-US" sz="3200" b="0" i="0" u="none" strike="noStrike" cap="none" normalizeH="0" baseline="3000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nb-NO" alt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+ 42x – 400 = 0</a:t>
            </a:r>
            <a:endParaRPr kumimoji="0" lang="en-US" alt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Δ = 42</a:t>
            </a:r>
            <a:r>
              <a:rPr kumimoji="0" lang="en-US" altLang="en-US" sz="3200" b="0" i="0" u="none" strike="noStrike" cap="none" normalizeH="0" baseline="3000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alt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4.(-400) = 3364;</a:t>
            </a:r>
            <a:endParaRPr kumimoji="0" lang="en-US" alt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5878904" y="4432531"/>
            <a:ext cx="375275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nb-NO" alt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= 58 (hoặc </a:t>
            </a:r>
            <a:r>
              <a:rPr kumimoji="0" lang="en-US" alt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Δ’ = 841, </a:t>
            </a:r>
            <a:endParaRPr kumimoji="0" lang="en-US" alt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815564" y="4460465"/>
            <a:ext cx="1049037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nb-NO" alt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                                                  </a:t>
            </a:r>
            <a:r>
              <a:rPr kumimoji="0" lang="nb-NO" alt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 29)</a:t>
            </a:r>
            <a:endParaRPr kumimoji="0" lang="en-US" alt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⇒</a:t>
            </a:r>
            <a:r>
              <a:rPr kumimoji="0" lang="en-US" alt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</a:t>
            </a:r>
            <a:r>
              <a:rPr kumimoji="0" lang="en-US" altLang="en-US" sz="3200" b="0" i="0" u="none" strike="noStrike" cap="none" normalizeH="0" baseline="-3000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kumimoji="0" lang="en-US" alt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=</a:t>
            </a:r>
            <a:endParaRPr kumimoji="0" lang="en-US" alt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3413031" y="5017306"/>
            <a:ext cx="26477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 8</a:t>
            </a:r>
            <a:r>
              <a:rPr lang="en-US" altLang="en-US" sz="3200" smtClean="0"/>
              <a:t>;          </a:t>
            </a:r>
            <a:r>
              <a:rPr kumimoji="0" lang="en-US" alt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kumimoji="0" lang="en-US" altLang="en-US" sz="3200" b="0" i="0" u="none" strike="noStrike" cap="none" normalizeH="0" baseline="-3000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alt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= </a:t>
            </a:r>
            <a:endParaRPr kumimoji="0" lang="en-US" alt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1024174" y="5136185"/>
            <a:ext cx="7425431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nb-NO" alt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= -50</a:t>
            </a:r>
            <a:endParaRPr kumimoji="0" lang="en-US" alt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nb-NO" alt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Vậy u = 8, v = -50 hoặc u = -50, v = 8</a:t>
            </a:r>
            <a:endParaRPr kumimoji="0" lang="nb-NO" alt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06847" y="570347"/>
            <a:ext cx="18623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Giải: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5839530" y="2716455"/>
          <a:ext cx="577545" cy="46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74" name="Equation" r:id="rId1" imgW="292100" imgH="241300" progId="Equation.DSMT4">
                  <p:embed/>
                </p:oleObj>
              </mc:Choice>
              <mc:Fallback>
                <p:oleObj name="Equation" r:id="rId1" imgW="292100" imgH="24130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39530" y="2716455"/>
                        <a:ext cx="577545" cy="4657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2321008" y="3246492"/>
          <a:ext cx="918448" cy="8993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75" name="Equation" r:id="rId3" imgW="457200" imgH="444500" progId="Equation.DSMT4">
                  <p:embed/>
                </p:oleObj>
              </mc:Choice>
              <mc:Fallback>
                <p:oleObj name="Equation" r:id="rId3" imgW="457200" imgH="44450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21008" y="3246492"/>
                        <a:ext cx="918448" cy="89931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5512631" y="3195858"/>
          <a:ext cx="909373" cy="8904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76" name="Equation" r:id="rId5" imgW="457200" imgH="444500" progId="Equation.DSMT4">
                  <p:embed/>
                </p:oleObj>
              </mc:Choice>
              <mc:Fallback>
                <p:oleObj name="Equation" r:id="rId5" imgW="457200" imgH="4445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12631" y="3195858"/>
                        <a:ext cx="909373" cy="89042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1311537" y="4012870"/>
          <a:ext cx="1512888" cy="1035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77" name="Equation" r:id="rId7" imgW="18288000" imgH="12496800" progId="Equation.DSMT4">
                  <p:embed/>
                </p:oleObj>
              </mc:Choice>
              <mc:Fallback>
                <p:oleObj name="Equation" r:id="rId7" imgW="18288000" imgH="124968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1537" y="4012870"/>
                        <a:ext cx="1512888" cy="10350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6200732" y="5109572"/>
          <a:ext cx="1103861" cy="9952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78" name="Equation" r:id="rId9" imgW="584200" imgH="520700" progId="Equation.DSMT4">
                  <p:embed/>
                </p:oleObj>
              </mc:Choice>
              <mc:Fallback>
                <p:oleObj name="Equation" r:id="rId9" imgW="584200" imgH="5207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00732" y="5109572"/>
                        <a:ext cx="1103861" cy="99528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1758709" y="5126325"/>
          <a:ext cx="1072662" cy="9999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79" name="Equation" r:id="rId11" imgW="558800" imgH="520700" progId="Equation.DSMT4">
                  <p:embed/>
                </p:oleObj>
              </mc:Choice>
              <mc:Fallback>
                <p:oleObj name="Equation" r:id="rId11" imgW="558800" imgH="5207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8709" y="5126325"/>
                        <a:ext cx="1072662" cy="99993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3771358" y="5043753"/>
          <a:ext cx="1024274" cy="11046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80" name="Equation" r:id="rId13" imgW="482600" imgH="520700" progId="Equation.DSMT4">
                  <p:embed/>
                </p:oleObj>
              </mc:Choice>
              <mc:Fallback>
                <p:oleObj name="Equation" r:id="rId13" imgW="482600" imgH="5207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1358" y="5043753"/>
                        <a:ext cx="1024274" cy="110460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4121950" y="3986607"/>
          <a:ext cx="1153776" cy="10402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81" name="Equation" r:id="rId15" imgW="584200" imgH="520700" progId="Equation.DSMT4">
                  <p:embed/>
                </p:oleObj>
              </mc:Choice>
              <mc:Fallback>
                <p:oleObj name="Equation" r:id="rId15" imgW="584200" imgH="5207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21950" y="3986607"/>
                        <a:ext cx="1153776" cy="104029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8175964" y="5126325"/>
          <a:ext cx="1067457" cy="962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82" name="Equation" r:id="rId17" imgW="584200" imgH="520700" progId="Equation.DSMT4">
                  <p:embed/>
                </p:oleObj>
              </mc:Choice>
              <mc:Fallback>
                <p:oleObj name="Equation" r:id="rId17" imgW="584200" imgH="5207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75964" y="5126325"/>
                        <a:ext cx="1067457" cy="9624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813499" y="668558"/>
            <a:ext cx="23647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nb-NO" alt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c) </a:t>
            </a:r>
            <a:r>
              <a:rPr kumimoji="0" lang="en-US" alt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Đặt –v = t </a:t>
            </a:r>
            <a:endParaRPr kumimoji="0" lang="en-US" alt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924108" y="3391097"/>
            <a:ext cx="319029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nb-NO" alt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⇒</a:t>
            </a:r>
            <a:r>
              <a:rPr kumimoji="0" lang="nb-NO" alt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kumimoji="0" lang="en-US" altLang="en-US" sz="3200" b="0" i="0" u="none" strike="noStrike" cap="none" normalizeH="0" baseline="-3000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kumimoji="0" lang="en-US" alt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             =</a:t>
            </a:r>
            <a:r>
              <a:rPr kumimoji="0" lang="en-US" altLang="en-US" sz="3200" b="0" i="0" u="none" strike="noStrike" cap="none" normalizeH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8</a:t>
            </a:r>
            <a:endParaRPr kumimoji="0" lang="en-US" alt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5112574" y="5191789"/>
            <a:ext cx="9605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nb-NO" alt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endParaRPr kumimoji="0" lang="nb-NO" alt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729591" y="5182416"/>
            <a:ext cx="91403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nb-NO" alt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 </a:t>
            </a:r>
            <a:endParaRPr kumimoji="0" lang="nb-NO" alt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7398623" y="5245810"/>
            <a:ext cx="60946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nb-NO" alt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⇔</a:t>
            </a:r>
            <a:endParaRPr kumimoji="0" lang="nb-NO" alt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2945507" y="4217425"/>
            <a:ext cx="101262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nb-NO" alt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endParaRPr kumimoji="0" lang="nb-NO" alt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2945507" y="5245811"/>
            <a:ext cx="71205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nb-NO" alt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⇔</a:t>
            </a:r>
            <a:r>
              <a:rPr kumimoji="0" lang="nb-NO" alt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nb-NO" alt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946455" y="699990"/>
            <a:ext cx="23382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>
                <a:latin typeface="Cambria Math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⇒</a:t>
            </a:r>
            <a:r>
              <a:rPr lang="en-US" altLang="en-US" sz="32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 = -t</a:t>
            </a:r>
            <a:endParaRPr lang="en-US" altLang="en-US" sz="3200"/>
          </a:p>
        </p:txBody>
      </p:sp>
      <p:sp>
        <p:nvSpPr>
          <p:cNvPr id="21" name="TextBox 20"/>
          <p:cNvSpPr txBox="1"/>
          <p:nvPr/>
        </p:nvSpPr>
        <p:spPr>
          <a:xfrm>
            <a:off x="900795" y="1243995"/>
            <a:ext cx="4218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b-NO" altLang="en-US" sz="3200">
                <a:latin typeface="Cambria Math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⇒</a:t>
            </a:r>
            <a:r>
              <a:rPr lang="nb-NO" altLang="en-US" sz="32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u + t = 5; u.t = -24</a:t>
            </a:r>
            <a:endParaRPr lang="en-US" altLang="en-US" sz="3200"/>
          </a:p>
        </p:txBody>
      </p:sp>
      <p:sp>
        <p:nvSpPr>
          <p:cNvPr id="22" name="TextBox 21"/>
          <p:cNvSpPr txBox="1"/>
          <p:nvPr/>
        </p:nvSpPr>
        <p:spPr>
          <a:xfrm>
            <a:off x="1047770" y="1773061"/>
            <a:ext cx="73021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b-NO" altLang="en-US" sz="32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 và t là 2 nghiệm của phương trình sau:</a:t>
            </a:r>
            <a:endParaRPr lang="en-US" altLang="en-US" sz="320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b-NO" altLang="en-US" sz="32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nb-NO" altLang="en-US" sz="3200" baseline="30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nb-NO" altLang="en-US" sz="32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5x – 24 = 0</a:t>
            </a:r>
            <a:endParaRPr lang="en-US" altLang="en-US" sz="3200"/>
          </a:p>
        </p:txBody>
      </p:sp>
      <p:sp>
        <p:nvSpPr>
          <p:cNvPr id="23" name="TextBox 22"/>
          <p:cNvSpPr txBox="1"/>
          <p:nvPr/>
        </p:nvSpPr>
        <p:spPr>
          <a:xfrm>
            <a:off x="1034948" y="2722437"/>
            <a:ext cx="47943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b-NO" altLang="en-US" sz="32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Δ = (-5)</a:t>
            </a:r>
            <a:r>
              <a:rPr lang="nb-NO" altLang="en-US" sz="3200" baseline="30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nb-NO" altLang="en-US" sz="32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4.1.(-24) = 121;</a:t>
            </a:r>
            <a:endParaRPr lang="en-US" altLang="en-US" sz="3200"/>
          </a:p>
        </p:txBody>
      </p:sp>
      <p:sp>
        <p:nvSpPr>
          <p:cNvPr id="24" name="TextBox 23"/>
          <p:cNvSpPr txBox="1"/>
          <p:nvPr/>
        </p:nvSpPr>
        <p:spPr>
          <a:xfrm>
            <a:off x="6427287" y="2706955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b-NO" altLang="en-US" sz="32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 11</a:t>
            </a:r>
            <a:endParaRPr lang="en-US" altLang="en-US" sz="3200"/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4318934" y="3319158"/>
            <a:ext cx="307968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nb-NO" altLang="en-US" sz="32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r>
              <a:rPr kumimoji="0" lang="nb-NO" alt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kumimoji="0" lang="en-US" altLang="en-US" sz="3200" b="0" i="0" u="none" strike="noStrike" cap="none" normalizeH="0" baseline="-3000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alt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=             =</a:t>
            </a:r>
            <a:r>
              <a:rPr kumimoji="0" lang="en-US" altLang="en-US" sz="3200" b="0" i="0" u="none" strike="noStrike" cap="none" normalizeH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-3</a:t>
            </a:r>
            <a:endParaRPr kumimoji="0" lang="en-US" alt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815353" y="821591"/>
            <a:ext cx="4613764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nb-NO" alt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 2: (Phương pháp thế)</a:t>
            </a:r>
            <a:endParaRPr kumimoji="0" lang="en-US" alt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nb-NO" alt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 – v = 5 </a:t>
            </a:r>
            <a:r>
              <a:rPr kumimoji="0" lang="nb-NO" alt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⇒</a:t>
            </a:r>
            <a:r>
              <a:rPr kumimoji="0" lang="nb-NO" alt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u = 5 + v</a:t>
            </a:r>
            <a:endParaRPr kumimoji="0" lang="en-US" alt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nb-NO" alt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Thay u = 5 – v, ta có:</a:t>
            </a:r>
            <a:endParaRPr kumimoji="0" lang="en-US" alt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nb-NO" alt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(5 + v).v = 24 </a:t>
            </a:r>
            <a:endParaRPr kumimoji="0" lang="en-US" alt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nb-NO" alt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⇔</a:t>
            </a:r>
            <a:r>
              <a:rPr kumimoji="0" lang="nb-NO" alt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</a:t>
            </a:r>
            <a:r>
              <a:rPr kumimoji="0" lang="nb-NO" altLang="en-US" sz="3200" b="0" i="0" u="none" strike="noStrike" cap="none" normalizeH="0" baseline="3000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nb-NO" alt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+ 5v – 24 = 0</a:t>
            </a:r>
            <a:endParaRPr kumimoji="0" lang="en-US" alt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nb-NO" alt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mbria Math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nb-NO" alt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⇔</a:t>
            </a:r>
            <a:endParaRPr kumimoji="0" lang="nb-NO" alt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2447364" y="3359426"/>
          <a:ext cx="1580543" cy="1230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7" name="Equation" r:id="rId1" imgW="660400" imgH="546100" progId="Equation.DSMT4">
                  <p:embed/>
                </p:oleObj>
              </mc:Choice>
              <mc:Fallback>
                <p:oleObj name="Equation" r:id="rId1" imgW="660400" imgH="5461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47364" y="3359426"/>
                        <a:ext cx="1580543" cy="12303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815353" y="4589764"/>
            <a:ext cx="409118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nb-NO" alt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 v = 3 </a:t>
            </a:r>
            <a:r>
              <a:rPr kumimoji="0" lang="nb-NO" alt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⇒</a:t>
            </a:r>
            <a:r>
              <a:rPr kumimoji="0" lang="nb-NO" alt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u = 8 </a:t>
            </a:r>
            <a:endParaRPr kumimoji="0" lang="nb-NO" alt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nb-NO" alt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 v = -8 </a:t>
            </a:r>
            <a:r>
              <a:rPr kumimoji="0" lang="nb-NO" alt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⇒</a:t>
            </a:r>
            <a:r>
              <a:rPr kumimoji="0" lang="nb-NO" alt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u = -3 </a:t>
            </a:r>
            <a:r>
              <a:rPr kumimoji="0" lang="en-US" alt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kumimoji="0" lang="en-US" alt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139326" y="1488599"/>
          <a:ext cx="9076582" cy="4008819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9076582"/>
              </a:tblGrid>
              <a:tr h="331787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400" baseline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Hoàn thành các bài tập 37, 38, 41, 44 (SBTT57, 58)</a:t>
                      </a:r>
                      <a:endParaRPr lang="en-US" sz="240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Làm </a:t>
                      </a: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thêm các bài tập trong phiếu học tập: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 1: Cho phương trình: x</a:t>
                      </a:r>
                      <a:r>
                        <a:rPr lang="en-US" sz="2400" baseline="30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(m + 2)x + 2m = 0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a) Tìm m để phương trình có 2 nghiệm phân biệt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b) Tìm m để phương trình có 2 nghiệm x</a:t>
                      </a:r>
                      <a:r>
                        <a:rPr lang="en-US" sz="24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x</a:t>
                      </a:r>
                      <a:r>
                        <a:rPr lang="en-US" sz="24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sao cho  </a:t>
                      </a:r>
                      <a:r>
                        <a:rPr lang="en-US" sz="24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+      = 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 2: Cho phương trình x</a:t>
                      </a:r>
                      <a:r>
                        <a:rPr lang="en-US" sz="2400" baseline="30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mx + m – 1 = 0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 m để phương trình có 2 nghiệm x</a:t>
                      </a:r>
                      <a:r>
                        <a:rPr lang="en-US" sz="24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x</a:t>
                      </a:r>
                      <a:r>
                        <a:rPr lang="en-US" sz="24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sao cho x</a:t>
                      </a:r>
                      <a:r>
                        <a:rPr lang="en-US" sz="24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= |x</a:t>
                      </a:r>
                      <a:r>
                        <a:rPr lang="en-US" sz="24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|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 3: Cho phương </a:t>
                      </a:r>
                      <a:r>
                        <a:rPr lang="en-US" sz="24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400" baseline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2400" baseline="300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24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 (m + 2)x</a:t>
                      </a:r>
                      <a:r>
                        <a:rPr lang="en-US" sz="2400" baseline="30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+ m + 1 = 0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55" marR="108055" marT="0" marB="0"/>
                </a:tc>
              </a:tr>
            </a:tbl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7788320" y="3317606"/>
          <a:ext cx="375966" cy="724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5" name="Equation" r:id="rId1" imgW="254000" imgH="494665" progId="Equation.DSMT4">
                  <p:embed/>
                </p:oleObj>
              </mc:Choice>
              <mc:Fallback>
                <p:oleObj name="Equation" r:id="rId1" imgW="254000" imgH="494665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88320" y="3317606"/>
                        <a:ext cx="375966" cy="72408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8404928" y="3297560"/>
          <a:ext cx="386375" cy="7441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6" name="Equation" r:id="rId3" imgW="254000" imgH="494665" progId="Equation.DSMT4">
                  <p:embed/>
                </p:oleObj>
              </mc:Choice>
              <mc:Fallback>
                <p:oleObj name="Equation" r:id="rId3" imgW="254000" imgH="494665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04928" y="3297560"/>
                        <a:ext cx="386375" cy="74412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9031945" y="3340506"/>
          <a:ext cx="245336" cy="6782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7" name="Equation" r:id="rId5" imgW="165100" imgH="443865" progId="Equation.DSMT4">
                  <p:embed/>
                </p:oleObj>
              </mc:Choice>
              <mc:Fallback>
                <p:oleObj name="Equation" r:id="rId5" imgW="165100" imgH="443865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31945" y="3340506"/>
                        <a:ext cx="245336" cy="67828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139326" y="5605408"/>
            <a:ext cx="6021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 m để phương trình có 4 nghiệm phân biệt.</a:t>
            </a:r>
            <a:r>
              <a:rPr kumimoji="0" lang="en-US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797662" y="565269"/>
            <a:ext cx="57599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BÀI TẬP VỀ NHÀ</a:t>
            </a:r>
            <a:endParaRPr lang="en-US" sz="54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576" y="0"/>
            <a:ext cx="12558667" cy="6952130"/>
          </a:xfrm>
          <a:prstGeom prst="rect">
            <a:avLst/>
          </a:prstGeom>
        </p:spPr>
      </p:pic>
      <p:grpSp>
        <p:nvGrpSpPr>
          <p:cNvPr id="3" name="Group 11"/>
          <p:cNvGrpSpPr/>
          <p:nvPr/>
        </p:nvGrpSpPr>
        <p:grpSpPr bwMode="auto">
          <a:xfrm>
            <a:off x="-222070" y="1"/>
            <a:ext cx="13588445" cy="6758609"/>
            <a:chOff x="0" y="0"/>
            <a:chExt cx="6176" cy="4320"/>
          </a:xfrm>
        </p:grpSpPr>
        <p:pic>
          <p:nvPicPr>
            <p:cNvPr id="5" name="Picture 13" descr="nhom5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5400000">
              <a:off x="4410" y="-522"/>
              <a:ext cx="336" cy="1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14" descr="nhom5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424" y="336"/>
              <a:ext cx="336" cy="1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5" descr="nhom5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5400000">
              <a:off x="3210" y="-522"/>
              <a:ext cx="336" cy="1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6" descr="nhom5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5400000">
              <a:off x="2010" y="-522"/>
              <a:ext cx="336" cy="1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7" descr="nhom5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424" y="1776"/>
              <a:ext cx="336" cy="1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8" descr="nhom5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5400000">
              <a:off x="858" y="-522"/>
              <a:ext cx="336" cy="1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9" descr="nhom5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424" y="2592"/>
              <a:ext cx="336" cy="1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0" descr="nhom5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1872"/>
              <a:ext cx="336" cy="1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1" descr="nhom5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2940"/>
              <a:ext cx="336" cy="1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2" descr="nhom5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384"/>
              <a:ext cx="336" cy="1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23" descr="nhom5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1008"/>
              <a:ext cx="336" cy="1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24" descr="nhom5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5400000">
              <a:off x="5318" y="3282"/>
              <a:ext cx="336" cy="1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25" descr="nhom5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5400000">
              <a:off x="3402" y="3462"/>
              <a:ext cx="336" cy="1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26" descr="nhom5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5400000">
              <a:off x="1002" y="3462"/>
              <a:ext cx="336" cy="1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27" descr="nhom5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5400000">
              <a:off x="2250" y="3462"/>
              <a:ext cx="336" cy="1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28" descr="nhom4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280" y="0"/>
              <a:ext cx="480" cy="1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9" descr="nhom4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480" cy="1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30" descr="nhom4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10642896">
              <a:off x="0" y="2640"/>
              <a:ext cx="480" cy="1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31" descr="nhom4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10800000">
              <a:off x="5280" y="2766"/>
              <a:ext cx="480" cy="1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4" name="WordArt 3"/>
          <p:cNvSpPr>
            <a:spLocks noChangeArrowheads="1" noChangeShapeType="1" noTextEdit="1"/>
          </p:cNvSpPr>
          <p:nvPr/>
        </p:nvSpPr>
        <p:spPr bwMode="auto">
          <a:xfrm>
            <a:off x="2643938" y="1316717"/>
            <a:ext cx="7086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Arial"/>
              </a:rPr>
              <a:t>Xin chân thành cảm ơn</a:t>
            </a:r>
            <a:endParaRPr lang="en-US" sz="3600" b="1" kern="10">
              <a:ln w="12700">
                <a:solidFill>
                  <a:srgbClr val="EAEAEA"/>
                </a:solidFill>
                <a:rou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.VnArial"/>
            </a:endParaRPr>
          </a:p>
        </p:txBody>
      </p:sp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1856589" y="2826777"/>
            <a:ext cx="87630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7200" b="1">
                <a:solidFill>
                  <a:srgbClr val="FFFF00"/>
                </a:solidFill>
                <a:latin typeface="Times New Roman" panose="02020603050405020304" pitchFamily="18" charset="0"/>
              </a:rPr>
              <a:t>QUÝ THẦY CÔ VÀ CÁC EM HỌC SINH </a:t>
            </a:r>
            <a:endParaRPr lang="en-US" sz="7200" b="1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ac nen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74274" y="2560320"/>
            <a:ext cx="5695406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7200" b="1" smtClean="0">
                <a:solidFill>
                  <a:schemeClr val="accent4"/>
                </a:solidFill>
              </a:rPr>
              <a:t>TIẾT 56: </a:t>
            </a:r>
            <a:endParaRPr lang="en-US" sz="7200" b="1" smtClean="0">
              <a:solidFill>
                <a:schemeClr val="accent4"/>
              </a:solidFill>
            </a:endParaRPr>
          </a:p>
          <a:p>
            <a:pPr algn="ctr"/>
            <a:r>
              <a:rPr lang="en-US" sz="3600" b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3600" b="1" smtClean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HỆ THỨC VIET </a:t>
            </a:r>
            <a:endParaRPr lang="en-US" sz="3600" b="1" smtClean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ỨNG DỤNG</a:t>
            </a:r>
            <a:endParaRPr lang="en-US" sz="3600" b="1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1156" y="625771"/>
            <a:ext cx="86868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Dạng 1:  Tổng và tích các nghiệm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5190" y="1265089"/>
            <a:ext cx="5473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tập 1 (Phiếu học tập)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65161" y="1935380"/>
            <a:ext cx="11286946" cy="3788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Không giải phương trình, tính tổng và tích các nghiệm: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4000"/>
              </a:lnSpc>
              <a:spcBef>
                <a:spcPts val="1200"/>
              </a:spcBef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a) 4x</a:t>
            </a:r>
            <a:r>
              <a:rPr lang="en-US" sz="36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+ 2x – 5 = 0; Δ = …; x</a:t>
            </a:r>
            <a:r>
              <a:rPr lang="en-US" sz="36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+ x</a:t>
            </a:r>
            <a:r>
              <a:rPr lang="en-US" sz="36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= …; x</a:t>
            </a:r>
            <a:r>
              <a:rPr lang="en-US" sz="36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.x</a:t>
            </a:r>
            <a:r>
              <a:rPr lang="en-US" sz="36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= …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4000"/>
              </a:lnSpc>
              <a:spcBef>
                <a:spcPts val="1200"/>
              </a:spcBef>
            </a:pPr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) 9x</a:t>
            </a:r>
            <a:r>
              <a:rPr lang="en-US" sz="36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– 12x + 4 = 0; Δ = …; x</a:t>
            </a:r>
            <a:r>
              <a:rPr lang="en-US" sz="36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+ x</a:t>
            </a:r>
            <a:r>
              <a:rPr lang="en-US" sz="36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= …; x</a:t>
            </a:r>
            <a:r>
              <a:rPr lang="en-US" sz="36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.x</a:t>
            </a:r>
            <a:r>
              <a:rPr lang="en-US" sz="36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= …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4000"/>
              </a:lnSpc>
              <a:spcBef>
                <a:spcPts val="1200"/>
              </a:spcBef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c) 5x</a:t>
            </a:r>
            <a:r>
              <a:rPr lang="en-US" sz="36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+ x + 2 = 0; Δ = </a:t>
            </a:r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        ; </a:t>
            </a:r>
            <a:endParaRPr lang="en-US" sz="3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4000"/>
              </a:lnSpc>
              <a:spcBef>
                <a:spcPts val="1200"/>
              </a:spcBef>
            </a:pPr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) 159x</a:t>
            </a:r>
            <a:r>
              <a:rPr lang="en-US" sz="36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– 2x – 1 = 0; Δ = </a:t>
            </a:r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    ;   x</a:t>
            </a:r>
            <a:r>
              <a:rPr lang="en-US" sz="3600" baseline="-25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+ x</a:t>
            </a:r>
            <a:r>
              <a:rPr lang="en-US" sz="36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= …; x</a:t>
            </a:r>
            <a:r>
              <a:rPr lang="en-US" sz="36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.x</a:t>
            </a:r>
            <a:r>
              <a:rPr lang="en-US" sz="36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= …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14254" y="2602131"/>
            <a:ext cx="11625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</a:t>
            </a:r>
            <a:endParaRPr lang="en-US" sz="3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7747296" y="2538575"/>
          <a:ext cx="483325" cy="9086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2" name="Equation" r:id="rId1" imgW="241300" imgH="444500" progId="Equation.DSMT4">
                  <p:embed/>
                </p:oleObj>
              </mc:Choice>
              <mc:Fallback>
                <p:oleObj name="Equation" r:id="rId1" imgW="241300" imgH="4445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47296" y="2538575"/>
                        <a:ext cx="483325" cy="90865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9858166" y="2592091"/>
          <a:ext cx="478975" cy="8337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3" name="Equation" r:id="rId3" imgW="254000" imgH="443865" progId="Equation.DSMT4">
                  <p:embed/>
                </p:oleObj>
              </mc:Choice>
              <mc:Fallback>
                <p:oleObj name="Equation" r:id="rId3" imgW="254000" imgH="443865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58166" y="2592091"/>
                        <a:ext cx="478975" cy="83377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538453" y="3373994"/>
            <a:ext cx="11625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3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8071495" y="3391409"/>
          <a:ext cx="330200" cy="935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4" name="Equation" r:id="rId5" imgW="3962400" imgH="10972800" progId="Equation.DSMT4">
                  <p:embed/>
                </p:oleObj>
              </mc:Choice>
              <mc:Fallback>
                <p:oleObj name="Equation" r:id="rId5" imgW="3962400" imgH="10972800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71495" y="3391409"/>
                        <a:ext cx="330200" cy="9350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10172041" y="3361969"/>
          <a:ext cx="330200" cy="935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5" name="Equation" r:id="rId7" imgW="3962400" imgH="10972800" progId="Equation.DSMT4">
                  <p:embed/>
                </p:oleObj>
              </mc:Choice>
              <mc:Fallback>
                <p:oleObj name="Equation" r:id="rId7" imgW="3962400" imgH="10972800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72041" y="3361969"/>
                        <a:ext cx="330200" cy="9350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5007899" y="4205709"/>
            <a:ext cx="1934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-39 &lt; 0</a:t>
            </a:r>
            <a:endParaRPr lang="en-US" sz="3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50805" y="4288384"/>
            <a:ext cx="53489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⇒ Phương trình vô nghiệm</a:t>
            </a:r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62328" y="4987997"/>
            <a:ext cx="1279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640</a:t>
            </a:r>
            <a:endParaRPr lang="en-US" sz="3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8800650" y="4921859"/>
          <a:ext cx="578224" cy="8410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6" name="Equation" r:id="rId9" imgW="317500" imgH="457200" progId="Equation.DSMT4">
                  <p:embed/>
                </p:oleObj>
              </mc:Choice>
              <mc:Fallback>
                <p:oleObj name="Equation" r:id="rId9" imgW="317500" imgH="457200" progId="Equation.DSMT4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00650" y="4921859"/>
                        <a:ext cx="578224" cy="84105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10848052" y="4987997"/>
          <a:ext cx="570436" cy="8297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7" name="Equation" r:id="rId11" imgW="317500" imgH="457200" progId="Equation.DSMT4">
                  <p:embed/>
                </p:oleObj>
              </mc:Choice>
              <mc:Fallback>
                <p:oleObj name="Equation" r:id="rId11" imgW="317500" imgH="457200" progId="Equation.DSMT4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48052" y="4987997"/>
                        <a:ext cx="570436" cy="82972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6796012" y="4194258"/>
            <a:ext cx="4009275" cy="653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  <a:spcBef>
                <a:spcPts val="1200"/>
              </a:spcBef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+ x</a:t>
            </a:r>
            <a:r>
              <a:rPr lang="en-US" sz="32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= …; x</a:t>
            </a:r>
            <a:r>
              <a:rPr lang="en-US" sz="32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.x</a:t>
            </a:r>
            <a:r>
              <a:rPr lang="en-US" sz="32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= …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8" grpId="0"/>
      <p:bldP spid="11" grpId="0"/>
      <p:bldP spid="12" grpId="0"/>
      <p:bldP spid="13" grpId="0"/>
      <p:bldP spid="16" grpId="0"/>
      <p:bldP spid="1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88571" y="1138960"/>
            <a:ext cx="54733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tập 2 (Phiếu học tập)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3926" y="2152775"/>
            <a:ext cx="11103429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Tìm m để các phương trình sau có nghiệm, tính tổng và tích các nghiệm theo m: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a) x</a:t>
            </a:r>
            <a:r>
              <a:rPr lang="en-US" sz="40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 + mx + m - 1 = 0;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b) x</a:t>
            </a:r>
            <a:r>
              <a:rPr lang="en-US" sz="40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 + 2(m – 1)x +     </a:t>
            </a:r>
            <a:r>
              <a:rPr lang="en-US" sz="40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= 0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4730115" y="3994150"/>
            <a:ext cx="729615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4000"/>
              <a:t>m</a:t>
            </a:r>
            <a:r>
              <a:rPr lang="en-US" sz="4000" baseline="30000"/>
              <a:t>2</a:t>
            </a:r>
            <a:endParaRPr lang="en-US" sz="4000" baseline="30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442680" y="1731552"/>
            <a:ext cx="6258636" cy="2561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lvl="0" eaLnBrk="0" fontAlgn="base" hangingPunct="0">
              <a:lnSpc>
                <a:spcPct val="114000"/>
              </a:lnSpc>
              <a:spcAft>
                <a:spcPct val="0"/>
              </a:spcAft>
            </a:pPr>
            <a:r>
              <a:rPr kumimoji="0" lang="nb-NO" altLang="en-US" sz="4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a)</a:t>
            </a:r>
            <a:r>
              <a:rPr kumimoji="0" lang="nb-NO" altLang="en-US" sz="4400" b="0" i="0" u="none" strike="noStrike" cap="none" normalizeH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40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Δ </a:t>
            </a:r>
            <a:r>
              <a:rPr lang="en-US" altLang="en-US" sz="4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 (m – 2)</a:t>
            </a:r>
            <a:r>
              <a:rPr lang="en-US" altLang="en-US" sz="4400" baseline="30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altLang="en-US" sz="4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400">
                <a:latin typeface="Cambria Math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≥</a:t>
            </a:r>
            <a:r>
              <a:rPr lang="en-US" altLang="en-US" sz="4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0 </a:t>
            </a:r>
            <a:r>
              <a:rPr lang="en-US" altLang="en-US" sz="4400">
                <a:latin typeface="Cambria Math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∀</a:t>
            </a:r>
            <a:r>
              <a:rPr lang="en-US" altLang="en-US" sz="4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endParaRPr lang="en-US" altLang="en-US" sz="4400"/>
          </a:p>
          <a:p>
            <a:pPr lvl="0" eaLnBrk="0" fontAlgn="base" hangingPunct="0">
              <a:lnSpc>
                <a:spcPct val="114000"/>
              </a:lnSpc>
              <a:spcAft>
                <a:spcPct val="0"/>
              </a:spcAft>
            </a:pPr>
            <a:r>
              <a:rPr lang="en-US" altLang="en-US" sz="4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en-US" altLang="en-US" sz="4400" baseline="-30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altLang="en-US" sz="4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+ x</a:t>
            </a:r>
            <a:r>
              <a:rPr lang="en-US" altLang="en-US" sz="4400" baseline="-30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altLang="en-US" sz="4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 </a:t>
            </a:r>
            <a:endParaRPr kumimoji="0" lang="en-US" altLang="en-US" sz="4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14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4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kumimoji="0" lang="en-US" altLang="en-US" sz="4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Δ = -8m + 4 ≥ 0 ⇔ m ≤ </a:t>
            </a:r>
            <a:endParaRPr kumimoji="0" lang="en-US" altLang="en-US" sz="4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7694023" y="3152730"/>
          <a:ext cx="561702" cy="15529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" name="Equation" r:id="rId1" imgW="165100" imgH="443865" progId="Equation.DSMT4">
                  <p:embed/>
                </p:oleObj>
              </mc:Choice>
              <mc:Fallback>
                <p:oleObj name="Equation" r:id="rId1" imgW="165100" imgH="443865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94023" y="3152730"/>
                        <a:ext cx="561702" cy="155294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397726" y="4466606"/>
            <a:ext cx="10255443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(hoặc Δ’ = -2m + 1)</a:t>
            </a:r>
            <a:endParaRPr kumimoji="0" lang="en-US" altLang="en-US" sz="4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4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kumimoji="0" lang="en-US" altLang="en-US" sz="4400" b="0" i="0" u="none" strike="noStrike" cap="none" normalizeH="0" baseline="-3000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kumimoji="0" lang="en-US" altLang="en-US" sz="4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+ x</a:t>
            </a:r>
            <a:r>
              <a:rPr kumimoji="0" lang="en-US" altLang="en-US" sz="4400" b="0" i="0" u="none" strike="noStrike" cap="none" normalizeH="0" baseline="-3000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altLang="en-US" sz="4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= -2(m – 1); x</a:t>
            </a:r>
            <a:r>
              <a:rPr kumimoji="0" lang="en-US" altLang="en-US" sz="4400" b="0" i="0" u="none" strike="noStrike" cap="none" normalizeH="0" baseline="-3000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kumimoji="0" lang="en-US" altLang="en-US" sz="4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.x</a:t>
            </a:r>
            <a:r>
              <a:rPr kumimoji="0" lang="en-US" altLang="en-US" sz="4400" b="0" i="0" u="none" strike="noStrike" cap="none" normalizeH="0" baseline="-3000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altLang="en-US" sz="4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= m</a:t>
            </a:r>
            <a:r>
              <a:rPr kumimoji="0" lang="en-US" altLang="en-US" sz="4400" b="0" i="0" u="none" strike="noStrike" cap="none" normalizeH="0" baseline="3000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kumimoji="0" lang="en-US" altLang="en-US" sz="4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97726" y="850468"/>
            <a:ext cx="54733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tập 2 (Phiếu học tập)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3716109" y="2389631"/>
          <a:ext cx="872339" cy="12424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5" name="Equation" r:id="rId3" imgW="317500" imgH="443865" progId="Equation.DSMT4">
                  <p:embed/>
                </p:oleObj>
              </mc:Choice>
              <mc:Fallback>
                <p:oleObj name="Equation" r:id="rId3" imgW="317500" imgH="443865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16109" y="2389631"/>
                        <a:ext cx="872339" cy="124242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6885975" y="2347518"/>
          <a:ext cx="1146766" cy="11977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6" name="Equation" r:id="rId5" imgW="431800" imgH="444500" progId="Equation.DSMT4">
                  <p:embed/>
                </p:oleObj>
              </mc:Choice>
              <mc:Fallback>
                <p:oleObj name="Equation" r:id="rId5" imgW="431800" imgH="44450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85975" y="2347518"/>
                        <a:ext cx="1146766" cy="119773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4706688" y="2527850"/>
            <a:ext cx="2164375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4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kumimoji="0" lang="en-US" altLang="en-US" sz="4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kumimoji="0" lang="en-US" altLang="en-US" sz="4400" b="0" i="0" u="none" strike="noStrike" cap="none" normalizeH="0" baseline="-3000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kumimoji="0" lang="en-US" altLang="en-US" sz="4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.x</a:t>
            </a:r>
            <a:r>
              <a:rPr kumimoji="0" lang="en-US" altLang="en-US" sz="4400" b="0" i="0" u="none" strike="noStrike" cap="none" normalizeH="0" baseline="-3000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altLang="en-US" sz="4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 </a:t>
            </a:r>
            <a:endParaRPr kumimoji="0" lang="en-US" altLang="en-US" sz="4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3493333" y="3211802"/>
          <a:ext cx="518672" cy="6539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0" name="Equation" r:id="rId1" imgW="215900" imgH="279400" progId="Equation.DSMT4">
                  <p:embed/>
                </p:oleObj>
              </mc:Choice>
              <mc:Fallback>
                <p:oleObj name="Equation" r:id="rId1" imgW="215900" imgH="2794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3333" y="3211802"/>
                        <a:ext cx="518672" cy="65397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4508565" y="3175419"/>
          <a:ext cx="547528" cy="6903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1" name="Equation" r:id="rId3" imgW="215900" imgH="279400" progId="Equation.DSMT4">
                  <p:embed/>
                </p:oleObj>
              </mc:Choice>
              <mc:Fallback>
                <p:oleObj name="Equation" r:id="rId3" imgW="215900" imgH="2794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65" y="3175419"/>
                        <a:ext cx="547528" cy="69036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014292" y="1648893"/>
            <a:ext cx="10487660" cy="156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pt-BR" alt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BT3 (</a:t>
            </a:r>
            <a:r>
              <a:rPr kumimoji="0" lang="en-US" altLang="pt-BR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 học tập</a:t>
            </a:r>
            <a:r>
              <a:rPr kumimoji="0" lang="pt-BR" alt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kumimoji="0" lang="en-US" alt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pt-BR" alt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 phương trình x</a:t>
            </a:r>
            <a:r>
              <a:rPr kumimoji="0" lang="pt-BR" altLang="en-US" sz="3200" b="0" i="0" u="none" strike="noStrike" cap="none" normalizeH="0" baseline="3000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pt-BR" alt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+ 2(m – 1)x + m</a:t>
            </a:r>
            <a:r>
              <a:rPr kumimoji="0" lang="pt-BR" altLang="en-US" sz="3200" b="0" i="0" u="none" strike="noStrike" cap="none" normalizeH="0" baseline="3000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pt-BR" alt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= 0</a:t>
            </a:r>
            <a:endParaRPr kumimoji="0" lang="en-US" alt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pt-BR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a, </a:t>
            </a:r>
            <a:r>
              <a:rPr kumimoji="0" lang="pt-BR" alt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 m để phương trình có 2 nghiệm phân biệt x</a:t>
            </a:r>
            <a:r>
              <a:rPr kumimoji="0" lang="pt-BR" altLang="en-US" sz="3200" b="0" i="0" u="none" strike="noStrike" cap="none" normalizeH="0" baseline="-3000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kumimoji="0" lang="pt-BR" alt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x</a:t>
            </a:r>
            <a:r>
              <a:rPr kumimoji="0" lang="pt-BR" altLang="en-US" sz="3200" b="0" i="0" u="none" strike="noStrike" cap="none" normalizeH="0" baseline="-3000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pt-BR" alt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sao cho </a:t>
            </a:r>
            <a:endParaRPr kumimoji="0" lang="pt-BR" alt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34117" y="3301131"/>
            <a:ext cx="3267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       =   4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 Box 1"/>
              <p:cNvSpPr txBox="1"/>
              <p:nvPr/>
            </p:nvSpPr>
            <p:spPr>
              <a:xfrm>
                <a:off x="985520" y="4181475"/>
                <a:ext cx="10220960" cy="10883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sz="3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b, Tìm m để phương trình có 2 nghiệm phân biệt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3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3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 độ dài hai cạnh của một tam giác vuông có cạnh huyền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2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14</m:t>
                        </m:r>
                      </m:e>
                    </m:rad>
                    <m:r>
                      <a:rPr lang="en-US" sz="3200" i="1"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3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/>
                  <a:t> </a:t>
                </a:r>
                <a:endParaRPr lang="en-US" sz="3200"/>
              </a:p>
            </p:txBody>
          </p:sp>
        </mc:Choice>
        <mc:Fallback>
          <p:sp>
            <p:nvSpPr>
              <p:cNvPr id="2" name="Text 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520" y="4181475"/>
                <a:ext cx="10220960" cy="108839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8034337" y="1487660"/>
          <a:ext cx="249051" cy="7746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0" name="Equation" r:id="rId1" imgW="165100" imgH="443865" progId="Equation.DSMT4">
                  <p:embed/>
                </p:oleObj>
              </mc:Choice>
              <mc:Fallback>
                <p:oleObj name="Equation" r:id="rId1" imgW="165100" imgH="443865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34337" y="1487660"/>
                        <a:ext cx="249051" cy="77462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1968878" y="2825765"/>
          <a:ext cx="344016" cy="4337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1" name="Equation" r:id="rId3" imgW="215900" imgH="279400" progId="Equation.DSMT4">
                  <p:embed/>
                </p:oleObj>
              </mc:Choice>
              <mc:Fallback>
                <p:oleObj name="Equation" r:id="rId3" imgW="215900" imgH="2794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68878" y="2825765"/>
                        <a:ext cx="344016" cy="43376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2670684" y="2808394"/>
          <a:ext cx="404065" cy="5094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2" name="Equation" r:id="rId5" imgW="215900" imgH="279400" progId="Equation.DSMT4">
                  <p:embed/>
                </p:oleObj>
              </mc:Choice>
              <mc:Fallback>
                <p:oleObj name="Equation" r:id="rId5" imgW="215900" imgH="2794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70684" y="2808394"/>
                        <a:ext cx="404065" cy="50947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1690864" y="5429968"/>
          <a:ext cx="1601850" cy="8553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3" name="Equation" r:id="rId7" imgW="977900" imgH="520700" progId="Equation.DSMT4">
                  <p:embed/>
                </p:oleObj>
              </mc:Choice>
              <mc:Fallback>
                <p:oleObj name="Equation" r:id="rId7" imgW="977900" imgH="5207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0864" y="5429968"/>
                        <a:ext cx="1601850" cy="85535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970148" y="911775"/>
            <a:ext cx="8143240" cy="1198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pt-B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a) </a:t>
            </a:r>
            <a:r>
              <a:rPr kumimoji="0" lang="pt-BR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 có a = 1 ≠ 0 nên phương trình đã cho là phương trình bậc 2.</a:t>
            </a:r>
            <a:endParaRPr kumimoji="0" lang="en-US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Δ = -8m + 4</a:t>
            </a:r>
            <a:endParaRPr kumimoji="0" lang="en-US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 phương trình có 2 nghiệm phân biệt ⇔ Δ &gt; 0 ⇔ m &lt; </a:t>
            </a:r>
            <a:endParaRPr kumimoji="0" lang="en-US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947456" y="2059196"/>
            <a:ext cx="594360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Áp dụng định lí Viet, ta có: </a:t>
            </a:r>
            <a:endParaRPr kumimoji="0" lang="en-US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kumimoji="0" lang="en-US" altLang="en-US" sz="2400" b="0" i="0" u="none" strike="noStrike" cap="none" normalizeH="0" baseline="-3000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kumimoji="0" lang="en-US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+ x</a:t>
            </a:r>
            <a:r>
              <a:rPr kumimoji="0" lang="en-US" altLang="en-US" sz="2400" b="0" i="0" u="none" strike="noStrike" cap="none" normalizeH="0" baseline="-3000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= -2(m – 1); </a:t>
            </a:r>
            <a:r>
              <a:rPr lang="en-US" altLang="en-US" sz="2400"/>
              <a:t> </a:t>
            </a:r>
            <a:r>
              <a:rPr lang="en-US" altLang="en-US" sz="2400" smtClean="0"/>
              <a:t>  </a:t>
            </a:r>
            <a:r>
              <a:rPr kumimoji="0" lang="en-US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kumimoji="0" lang="en-US" altLang="en-US" sz="2400" b="0" i="0" u="none" strike="noStrike" cap="none" normalizeH="0" baseline="-3000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kumimoji="0" lang="en-US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.x</a:t>
            </a:r>
            <a:r>
              <a:rPr kumimoji="0" lang="en-US" altLang="en-US" sz="2400" b="0" i="0" u="none" strike="noStrike" cap="none" normalizeH="0" baseline="-3000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= m</a:t>
            </a:r>
            <a:r>
              <a:rPr kumimoji="0" lang="en-US" altLang="en-US" sz="2400" b="0" i="0" u="none" strike="noStrike" cap="none" normalizeH="0" baseline="3000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kumimoji="0" lang="en-US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pt-BR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 có: </a:t>
            </a:r>
            <a:endParaRPr kumimoji="0" lang="pt-BR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312894" y="2832299"/>
            <a:ext cx="35779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pt-BR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endParaRPr kumimoji="0" lang="pt-BR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250576" y="2840956"/>
            <a:ext cx="4208203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pt-BR" alt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</a:t>
            </a:r>
            <a:r>
              <a:rPr kumimoji="0" lang="pt-BR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 4</a:t>
            </a:r>
            <a:endParaRPr kumimoji="0" lang="en-US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pt-BR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⇔</a:t>
            </a:r>
            <a:r>
              <a:rPr kumimoji="0" lang="pt-BR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(x</a:t>
            </a:r>
            <a:r>
              <a:rPr kumimoji="0" lang="pt-BR" altLang="en-US" sz="2400" b="0" i="0" u="none" strike="noStrike" cap="none" normalizeH="0" baseline="-3000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kumimoji="0" lang="pt-BR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+ x</a:t>
            </a:r>
            <a:r>
              <a:rPr kumimoji="0" lang="pt-BR" altLang="en-US" sz="2400" b="0" i="0" u="none" strike="noStrike" cap="none" normalizeH="0" baseline="-3000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pt-BR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kumimoji="0" lang="pt-BR" altLang="en-US" sz="2400" b="0" i="0" u="none" strike="noStrike" cap="none" normalizeH="0" baseline="3000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pt-BR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2x</a:t>
            </a:r>
            <a:r>
              <a:rPr kumimoji="0" lang="pt-BR" altLang="en-US" sz="2400" b="0" i="0" u="none" strike="noStrike" cap="none" normalizeH="0" baseline="-3000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kumimoji="0" lang="pt-BR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kumimoji="0" lang="pt-BR" altLang="en-US" sz="2400" b="0" i="0" u="none" strike="noStrike" cap="none" normalizeH="0" baseline="-3000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pt-BR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= 4</a:t>
            </a:r>
            <a:endParaRPr kumimoji="0" lang="en-US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pt-BR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⇔</a:t>
            </a:r>
            <a:r>
              <a:rPr kumimoji="0" lang="pt-BR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[-2(m – 1)]</a:t>
            </a:r>
            <a:r>
              <a:rPr kumimoji="0" lang="pt-BR" altLang="en-US" sz="2400" b="0" i="0" u="none" strike="noStrike" cap="none" normalizeH="0" baseline="3000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pt-BR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2m</a:t>
            </a:r>
            <a:r>
              <a:rPr kumimoji="0" lang="pt-BR" altLang="en-US" sz="2400" b="0" i="0" u="none" strike="noStrike" cap="none" normalizeH="0" baseline="3000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pt-BR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= 4</a:t>
            </a:r>
            <a:endParaRPr kumimoji="0" lang="en-US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pt-BR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⇔</a:t>
            </a:r>
            <a:r>
              <a:rPr kumimoji="0" lang="pt-BR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4(m</a:t>
            </a:r>
            <a:r>
              <a:rPr kumimoji="0" lang="pt-BR" altLang="en-US" sz="2400" b="0" i="0" u="none" strike="noStrike" cap="none" normalizeH="0" baseline="3000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pt-BR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2m + 1) – 2m</a:t>
            </a:r>
            <a:r>
              <a:rPr kumimoji="0" lang="pt-BR" altLang="en-US" sz="2400" b="0" i="0" u="none" strike="noStrike" cap="none" normalizeH="0" baseline="3000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pt-BR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4 = 0</a:t>
            </a:r>
            <a:endParaRPr kumimoji="0" lang="en-US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pt-BR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⇔</a:t>
            </a:r>
            <a:r>
              <a:rPr kumimoji="0" lang="pt-BR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4m</a:t>
            </a:r>
            <a:r>
              <a:rPr kumimoji="0" lang="pt-BR" altLang="en-US" sz="2400" b="0" i="0" u="none" strike="noStrike" cap="none" normalizeH="0" baseline="3000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pt-BR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8m + 4 – 2m</a:t>
            </a:r>
            <a:r>
              <a:rPr kumimoji="0" lang="pt-BR" altLang="en-US" sz="2400" b="0" i="0" u="none" strike="noStrike" cap="none" normalizeH="0" baseline="3000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pt-BR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4 = 0</a:t>
            </a:r>
            <a:endParaRPr kumimoji="0" lang="en-US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pt-BR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⇔</a:t>
            </a:r>
            <a:r>
              <a:rPr kumimoji="0" lang="pt-BR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2m</a:t>
            </a:r>
            <a:r>
              <a:rPr kumimoji="0" lang="pt-BR" altLang="en-US" sz="2400" b="0" i="0" u="none" strike="noStrike" cap="none" normalizeH="0" baseline="3000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pt-BR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8m = 0</a:t>
            </a:r>
            <a:endParaRPr kumimoji="0" lang="en-US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pt-BR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⇔</a:t>
            </a:r>
            <a:r>
              <a:rPr kumimoji="0" lang="pt-BR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2m(m – 4) = 0</a:t>
            </a:r>
            <a:endParaRPr kumimoji="0" lang="en-US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pt-BR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⇔</a:t>
            </a:r>
            <a:r>
              <a:rPr kumimoji="0" lang="pt-BR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pt-BR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020670" y="5657112"/>
            <a:ext cx="481413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pt-BR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Vậy m = 0 thỏa mãn điều kiện đề bài.</a:t>
            </a:r>
            <a:endParaRPr kumimoji="0" lang="pt-BR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0" name="Text Box 99"/>
          <p:cNvSpPr txBox="1"/>
          <p:nvPr/>
        </p:nvSpPr>
        <p:spPr>
          <a:xfrm>
            <a:off x="786765" y="633095"/>
            <a:ext cx="9725025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800" b="0">
                <a:latin typeface="Times New Roman" panose="02020603050405020304" pitchFamily="18" charset="0"/>
                <a:cs typeface="Calibri" panose="020F0502020204030204" pitchFamily="34" charset="0"/>
              </a:rPr>
              <a:t>Điều kiện để phương trình có 2 nghiệm x</a:t>
            </a:r>
            <a:r>
              <a:rPr lang="en-US" sz="2800" b="0" baseline="-25000">
                <a:latin typeface="Times New Roman" panose="02020603050405020304" pitchFamily="18" charset="0"/>
                <a:cs typeface="Calibri" panose="020F0502020204030204" pitchFamily="34" charset="0"/>
              </a:rPr>
              <a:t>1</a:t>
            </a:r>
            <a:r>
              <a:rPr lang="en-US" sz="2800" b="0">
                <a:latin typeface="Times New Roman" panose="02020603050405020304" pitchFamily="18" charset="0"/>
                <a:cs typeface="Calibri" panose="020F0502020204030204" pitchFamily="34" charset="0"/>
              </a:rPr>
              <a:t>, x</a:t>
            </a:r>
            <a:r>
              <a:rPr lang="en-US" sz="2800" b="0" baseline="-25000">
                <a:latin typeface="Times New Roman" panose="02020603050405020304" pitchFamily="18" charset="0"/>
                <a:cs typeface="Calibri" panose="020F0502020204030204" pitchFamily="34" charset="0"/>
              </a:rPr>
              <a:t>2</a:t>
            </a:r>
            <a:r>
              <a:rPr lang="en-US" sz="2800" b="0">
                <a:latin typeface="Times New Roman" panose="02020603050405020304" pitchFamily="18" charset="0"/>
                <a:cs typeface="Calibri" panose="020F0502020204030204" pitchFamily="34" charset="0"/>
              </a:rPr>
              <a:t>  là độ dài 2 cạnh của tam giác vuông có cạnh huyền </a:t>
            </a:r>
            <a:endParaRPr lang="en-US" sz="2800"/>
          </a:p>
        </p:txBody>
      </p:sp>
      <p:pic>
        <p:nvPicPr>
          <p:cNvPr id="3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5339080" y="1089025"/>
            <a:ext cx="429260" cy="393700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-2147482563" name="Object -2147482564"/>
          <p:cNvGraphicFramePr>
            <a:graphicFrameLocks noChangeAspect="1"/>
          </p:cNvGraphicFramePr>
          <p:nvPr/>
        </p:nvGraphicFramePr>
        <p:xfrm>
          <a:off x="786765" y="2121535"/>
          <a:ext cx="2677160" cy="30600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" r:id="rId2" imgW="1130300" imgH="1295400" progId="Equation.DSMT4">
                  <p:embed/>
                </p:oleObj>
              </mc:Choice>
              <mc:Fallback>
                <p:oleObj name="" r:id="rId2" imgW="1130300" imgH="1295400" progId="Equation.DSMT4">
                  <p:embed/>
                  <p:pic>
                    <p:nvPicPr>
                      <p:cNvPr id="0" name="Picture 3075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86765" y="2121535"/>
                        <a:ext cx="2677160" cy="306006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-2147482582" name="Object -2147482583"/>
          <p:cNvGraphicFramePr>
            <a:graphicFrameLocks noChangeAspect="1"/>
          </p:cNvGraphicFramePr>
          <p:nvPr/>
        </p:nvGraphicFramePr>
        <p:xfrm>
          <a:off x="3890010" y="2221230"/>
          <a:ext cx="3327400" cy="286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" name="" r:id="rId4" imgW="1625600" imgH="1397000" progId="Equation.DSMT4">
                  <p:embed/>
                </p:oleObj>
              </mc:Choice>
              <mc:Fallback>
                <p:oleObj name="" r:id="rId4" imgW="1625600" imgH="1397000" progId="Equation.DSMT4">
                  <p:embed/>
                  <p:pic>
                    <p:nvPicPr>
                      <p:cNvPr id="0" name="Picture 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890010" y="2221230"/>
                        <a:ext cx="3327400" cy="286067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4"/>
          <p:cNvSpPr txBox="1"/>
          <p:nvPr/>
        </p:nvSpPr>
        <p:spPr>
          <a:xfrm>
            <a:off x="3340735" y="3244850"/>
            <a:ext cx="6597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/>
              <a:t>&lt;=&gt;</a:t>
            </a:r>
            <a:endParaRPr lang="en-US"/>
          </a:p>
        </p:txBody>
      </p:sp>
      <p:sp>
        <p:nvSpPr>
          <p:cNvPr id="8" name="Text Box 7"/>
          <p:cNvSpPr txBox="1"/>
          <p:nvPr/>
        </p:nvSpPr>
        <p:spPr>
          <a:xfrm>
            <a:off x="7047865" y="3244850"/>
            <a:ext cx="6597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/>
              <a:t>&lt;=&gt;</a:t>
            </a:r>
            <a:endParaRPr lang="en-US"/>
          </a:p>
        </p:txBody>
      </p:sp>
      <p:graphicFrame>
        <p:nvGraphicFramePr>
          <p:cNvPr id="-2147482580" name="Object -2147482581"/>
          <p:cNvGraphicFramePr>
            <a:graphicFrameLocks noChangeAspect="1"/>
          </p:cNvGraphicFramePr>
          <p:nvPr/>
        </p:nvGraphicFramePr>
        <p:xfrm>
          <a:off x="7604760" y="2221230"/>
          <a:ext cx="3924300" cy="2609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" name="" r:id="rId6" imgW="1790700" imgH="1193800" progId="Equation.DSMT4">
                  <p:embed/>
                </p:oleObj>
              </mc:Choice>
              <mc:Fallback>
                <p:oleObj name="" r:id="rId6" imgW="1790700" imgH="1193800" progId="Equation.DSMT4">
                  <p:embed/>
                  <p:pic>
                    <p:nvPicPr>
                      <p:cNvPr id="0" name="Picture 8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604760" y="2221230"/>
                        <a:ext cx="3924300" cy="260985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2147482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-2147482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2147482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2147482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2000"/>
                                        <p:tgtEl>
                                          <p:spTgt spid="-2147482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  <p:bldP spid="5" grpId="0"/>
      <p:bldP spid="5" grpId="1"/>
      <p:bldP spid="8" grpId="0"/>
      <p:bldP spid="8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-2147482579" name="Object -2147482580"/>
          <p:cNvGraphicFramePr>
            <a:graphicFrameLocks noChangeAspect="1"/>
          </p:cNvGraphicFramePr>
          <p:nvPr/>
        </p:nvGraphicFramePr>
        <p:xfrm>
          <a:off x="1291590" y="1444625"/>
          <a:ext cx="2720340" cy="19805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" r:id="rId1" imgW="1193800" imgH="863600" progId="Equation.DSMT4">
                  <p:embed/>
                </p:oleObj>
              </mc:Choice>
              <mc:Fallback>
                <p:oleObj name="" r:id="rId1" imgW="1193800" imgH="863600" progId="Equation.DSMT4">
                  <p:embed/>
                  <p:pic>
                    <p:nvPicPr>
                      <p:cNvPr id="0" name="Picture 3075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291590" y="1444625"/>
                        <a:ext cx="2720340" cy="198056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-2147482578" name="Object -2147482579"/>
          <p:cNvGraphicFramePr>
            <a:graphicFrameLocks noChangeAspect="1"/>
          </p:cNvGraphicFramePr>
          <p:nvPr/>
        </p:nvGraphicFramePr>
        <p:xfrm>
          <a:off x="4888230" y="1612900"/>
          <a:ext cx="2362200" cy="19799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" name="" r:id="rId3" imgW="1054100" imgH="889000" progId="Equation.DSMT4">
                  <p:embed/>
                </p:oleObj>
              </mc:Choice>
              <mc:Fallback>
                <p:oleObj name="" r:id="rId3" imgW="1054100" imgH="889000" progId="Equation.DSMT4">
                  <p:embed/>
                  <p:pic>
                    <p:nvPicPr>
                      <p:cNvPr id="0" name="Picture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88230" y="1612900"/>
                        <a:ext cx="2362200" cy="197993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-2147482577" name="Object -2147482578"/>
          <p:cNvGraphicFramePr>
            <a:graphicFrameLocks noChangeAspect="1"/>
          </p:cNvGraphicFramePr>
          <p:nvPr/>
        </p:nvGraphicFramePr>
        <p:xfrm>
          <a:off x="8648700" y="1553210"/>
          <a:ext cx="2070100" cy="2352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" name="" r:id="rId5" imgW="977900" imgH="1117600" progId="Equation.DSMT4">
                  <p:embed/>
                </p:oleObj>
              </mc:Choice>
              <mc:Fallback>
                <p:oleObj name="" r:id="rId5" imgW="977900" imgH="1117600" progId="Equation.DSMT4">
                  <p:embed/>
                  <p:pic>
                    <p:nvPicPr>
                      <p:cNvPr id="0" name="Picture 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648700" y="1553210"/>
                        <a:ext cx="2070100" cy="235204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1" name="Text Box 100"/>
          <p:cNvSpPr txBox="1"/>
          <p:nvPr/>
        </p:nvSpPr>
        <p:spPr>
          <a:xfrm>
            <a:off x="2673350" y="4715827"/>
            <a:ext cx="50800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en-US" sz="3200" b="0">
                <a:latin typeface="Times New Roman" panose="02020603050405020304" pitchFamily="18" charset="0"/>
                <a:cs typeface="Calibri" panose="020F0502020204030204" pitchFamily="34" charset="0"/>
              </a:rPr>
              <a:t>Vậy m = -1 thỏa mãn đề bài</a:t>
            </a:r>
            <a:endParaRPr lang="en-US" sz="3200"/>
          </a:p>
        </p:txBody>
      </p:sp>
      <p:sp>
        <p:nvSpPr>
          <p:cNvPr id="4" name="Text Box 3"/>
          <p:cNvSpPr txBox="1"/>
          <p:nvPr/>
        </p:nvSpPr>
        <p:spPr>
          <a:xfrm>
            <a:off x="581660" y="2256790"/>
            <a:ext cx="7708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/>
              <a:t>&lt;=&gt;</a:t>
            </a:r>
            <a:endParaRPr lang="en-US"/>
          </a:p>
        </p:txBody>
      </p:sp>
      <p:sp>
        <p:nvSpPr>
          <p:cNvPr id="5" name="Text Box 4"/>
          <p:cNvSpPr txBox="1"/>
          <p:nvPr/>
        </p:nvSpPr>
        <p:spPr>
          <a:xfrm>
            <a:off x="4011930" y="2322830"/>
            <a:ext cx="7708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/>
              <a:t>&lt;=&gt;</a:t>
            </a:r>
            <a:endParaRPr lang="en-US"/>
          </a:p>
        </p:txBody>
      </p:sp>
      <p:sp>
        <p:nvSpPr>
          <p:cNvPr id="6" name="Text Box 5"/>
          <p:cNvSpPr txBox="1"/>
          <p:nvPr/>
        </p:nvSpPr>
        <p:spPr>
          <a:xfrm>
            <a:off x="7484745" y="2418715"/>
            <a:ext cx="7708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/>
              <a:t>&lt;=&gt;</a:t>
            </a:r>
            <a:endParaRPr lang="en-US"/>
          </a:p>
        </p:txBody>
      </p:sp>
      <p:sp>
        <p:nvSpPr>
          <p:cNvPr id="9" name="Text Box 8"/>
          <p:cNvSpPr txBox="1"/>
          <p:nvPr/>
        </p:nvSpPr>
        <p:spPr>
          <a:xfrm>
            <a:off x="7484745" y="2418715"/>
            <a:ext cx="7708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/>
              <a:t>&lt;=&gt;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2147482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-2147482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2147482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-2147482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2147482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2000"/>
                                        <p:tgtEl>
                                          <p:spTgt spid="-2147482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101" grpId="0"/>
      <p:bldP spid="101" grpId="1"/>
      <p:bldP spid="9" grpId="0"/>
      <p:bldP spid="9" grpId="1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>
            <a:fillRect/>
          </a:stretch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0</TotalTime>
  <Words>3618</Words>
  <Application>WPS Presentation</Application>
  <PresentationFormat>Widescreen</PresentationFormat>
  <Paragraphs>215</Paragraphs>
  <Slides>17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47</vt:i4>
      </vt:variant>
      <vt:variant>
        <vt:lpstr>幻灯片标题</vt:lpstr>
      </vt:variant>
      <vt:variant>
        <vt:i4>17</vt:i4>
      </vt:variant>
    </vt:vector>
  </HeadingPairs>
  <TitlesOfParts>
    <vt:vector size="78" baseType="lpstr">
      <vt:lpstr>Arial</vt:lpstr>
      <vt:lpstr>SimSun</vt:lpstr>
      <vt:lpstr>Wingdings</vt:lpstr>
      <vt:lpstr>Arial</vt:lpstr>
      <vt:lpstr>Times New Roman</vt:lpstr>
      <vt:lpstr>Calibri</vt:lpstr>
      <vt:lpstr>Cambria Math</vt:lpstr>
      <vt:lpstr>.VnArial</vt:lpstr>
      <vt:lpstr>Segoe Print</vt:lpstr>
      <vt:lpstr>Microsoft YaHei</vt:lpstr>
      <vt:lpstr>Arial Unicode MS</vt:lpstr>
      <vt:lpstr>Garamond</vt:lpstr>
      <vt:lpstr>MS Mincho</vt:lpstr>
      <vt:lpstr>Organic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28</cp:revision>
  <dcterms:created xsi:type="dcterms:W3CDTF">2021-04-08T01:51:00Z</dcterms:created>
  <dcterms:modified xsi:type="dcterms:W3CDTF">2021-04-09T03:14:44Z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1033-11.2.0.10017</vt:lpwstr>
  </property>
</Properties>
</file>